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4260" r:id="rId1"/>
  </p:sldMasterIdLst>
  <p:notesMasterIdLst>
    <p:notesMasterId r:id="rId15"/>
  </p:notesMasterIdLst>
  <p:handoutMasterIdLst>
    <p:handoutMasterId r:id="rId16"/>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43891200" cy="32918400"/>
  <p:notesSz cx="7010400" cy="9296400"/>
  <p:embeddedFontLst>
    <p:embeddedFont>
      <p:font typeface="Calibri" panose="020F0502020204030204" pitchFamily="34" charset="0"/>
      <p:regular r:id="rId17"/>
      <p:bold r:id="rId18"/>
      <p:italic r:id="rId19"/>
      <p:boldItalic r:id="rId20"/>
    </p:embeddedFont>
    <p:embeddedFont>
      <p:font typeface="Cambria Math" panose="02040503050406030204" pitchFamily="18" charset="0"/>
      <p:regular r:id="rId21"/>
    </p:embeddedFont>
    <p:embeddedFont>
      <p:font typeface="Franklin Gothic Medium" panose="020B0603020102020204" pitchFamily="34" charset="0"/>
      <p:regular r:id="rId22"/>
      <p:italic r:id="rId23"/>
    </p:embeddedFont>
    <p:embeddedFont>
      <p:font typeface="Nunito" pitchFamily="2" charset="77"/>
      <p:regular r:id="rId24"/>
      <p:bold r:id="rId25"/>
      <p:italic r:id="rId26"/>
      <p:boldItalic r:id="rId27"/>
    </p:embeddedFont>
    <p:embeddedFont>
      <p:font typeface="Nunito Black" pitchFamily="2" charset="77"/>
      <p:bold r:id="rId28"/>
      <p:italic r:id="rId29"/>
      <p:boldItalic r:id="rId30"/>
    </p:embeddedFont>
    <p:embeddedFont>
      <p:font typeface="Open Sans" panose="020B0606030504020204" pitchFamily="34" charset="0"/>
      <p:regular r:id="rId31"/>
      <p:bold r:id="rId32"/>
      <p:italic r:id="rId33"/>
      <p:boldItalic r:id="rId34"/>
    </p:embeddedFont>
  </p:embeddedFontLst>
  <p:custDataLst>
    <p:tags r:id="rId35"/>
  </p:custDataLst>
  <p:defaultTextStyle>
    <a:defPPr>
      <a:defRPr lang="en-US"/>
    </a:defPPr>
    <a:lvl1pPr marL="0" algn="l" defTabSz="3756396" rtl="0" eaLnBrk="1" latinLnBrk="0" hangingPunct="1">
      <a:defRPr sz="7400" kern="1200">
        <a:solidFill>
          <a:schemeClr val="tx1"/>
        </a:solidFill>
        <a:latin typeface="+mn-lt"/>
        <a:ea typeface="+mn-ea"/>
        <a:cs typeface="+mn-cs"/>
      </a:defRPr>
    </a:lvl1pPr>
    <a:lvl2pPr marL="1878198" algn="l" defTabSz="3756396" rtl="0" eaLnBrk="1" latinLnBrk="0" hangingPunct="1">
      <a:defRPr sz="7400" kern="1200">
        <a:solidFill>
          <a:schemeClr val="tx1"/>
        </a:solidFill>
        <a:latin typeface="+mn-lt"/>
        <a:ea typeface="+mn-ea"/>
        <a:cs typeface="+mn-cs"/>
      </a:defRPr>
    </a:lvl2pPr>
    <a:lvl3pPr marL="3756396" algn="l" defTabSz="3756396" rtl="0" eaLnBrk="1" latinLnBrk="0" hangingPunct="1">
      <a:defRPr sz="7400" kern="1200">
        <a:solidFill>
          <a:schemeClr val="tx1"/>
        </a:solidFill>
        <a:latin typeface="+mn-lt"/>
        <a:ea typeface="+mn-ea"/>
        <a:cs typeface="+mn-cs"/>
      </a:defRPr>
    </a:lvl3pPr>
    <a:lvl4pPr marL="5634594" algn="l" defTabSz="3756396" rtl="0" eaLnBrk="1" latinLnBrk="0" hangingPunct="1">
      <a:defRPr sz="7400" kern="1200">
        <a:solidFill>
          <a:schemeClr val="tx1"/>
        </a:solidFill>
        <a:latin typeface="+mn-lt"/>
        <a:ea typeface="+mn-ea"/>
        <a:cs typeface="+mn-cs"/>
      </a:defRPr>
    </a:lvl4pPr>
    <a:lvl5pPr marL="7512797" algn="l" defTabSz="3756396" rtl="0" eaLnBrk="1" latinLnBrk="0" hangingPunct="1">
      <a:defRPr sz="7400" kern="1200">
        <a:solidFill>
          <a:schemeClr val="tx1"/>
        </a:solidFill>
        <a:latin typeface="+mn-lt"/>
        <a:ea typeface="+mn-ea"/>
        <a:cs typeface="+mn-cs"/>
      </a:defRPr>
    </a:lvl5pPr>
    <a:lvl6pPr marL="9390995" algn="l" defTabSz="3756396" rtl="0" eaLnBrk="1" latinLnBrk="0" hangingPunct="1">
      <a:defRPr sz="7400" kern="1200">
        <a:solidFill>
          <a:schemeClr val="tx1"/>
        </a:solidFill>
        <a:latin typeface="+mn-lt"/>
        <a:ea typeface="+mn-ea"/>
        <a:cs typeface="+mn-cs"/>
      </a:defRPr>
    </a:lvl6pPr>
    <a:lvl7pPr marL="11269197" algn="l" defTabSz="3756396" rtl="0" eaLnBrk="1" latinLnBrk="0" hangingPunct="1">
      <a:defRPr sz="7400" kern="1200">
        <a:solidFill>
          <a:schemeClr val="tx1"/>
        </a:solidFill>
        <a:latin typeface="+mn-lt"/>
        <a:ea typeface="+mn-ea"/>
        <a:cs typeface="+mn-cs"/>
      </a:defRPr>
    </a:lvl7pPr>
    <a:lvl8pPr marL="13147394" algn="l" defTabSz="3756396" rtl="0" eaLnBrk="1" latinLnBrk="0" hangingPunct="1">
      <a:defRPr sz="7400" kern="1200">
        <a:solidFill>
          <a:schemeClr val="tx1"/>
        </a:solidFill>
        <a:latin typeface="+mn-lt"/>
        <a:ea typeface="+mn-ea"/>
        <a:cs typeface="+mn-cs"/>
      </a:defRPr>
    </a:lvl8pPr>
    <a:lvl9pPr marL="15025593" algn="l" defTabSz="3756396" rtl="0" eaLnBrk="1" latinLnBrk="0" hangingPunct="1">
      <a:defRPr sz="7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93" userDrawn="1">
          <p15:clr>
            <a:srgbClr val="A4A3A4"/>
          </p15:clr>
        </p15:guide>
        <p15:guide id="2" pos="1920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1E1E"/>
    <a:srgbClr val="505050"/>
    <a:srgbClr val="CB3B63"/>
    <a:srgbClr val="4B4B4B"/>
    <a:srgbClr val="DCDCDC"/>
    <a:srgbClr val="C8C8C8"/>
    <a:srgbClr val="353535"/>
    <a:srgbClr val="51253A"/>
    <a:srgbClr val="03495C"/>
    <a:srgbClr val="ECED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588" autoAdjust="0"/>
    <p:restoredTop sz="98191" autoAdjust="0"/>
  </p:normalViewPr>
  <p:slideViewPr>
    <p:cSldViewPr snapToGrid="0">
      <p:cViewPr>
        <p:scale>
          <a:sx n="20" d="100"/>
          <a:sy n="20" d="100"/>
        </p:scale>
        <p:origin x="2072" y="496"/>
      </p:cViewPr>
      <p:guideLst>
        <p:guide orient="horz" pos="2493"/>
        <p:guide pos="19200"/>
      </p:guideLst>
    </p:cSldViewPr>
  </p:slideViewPr>
  <p:outlineViewPr>
    <p:cViewPr>
      <p:scale>
        <a:sx n="33" d="100"/>
        <a:sy n="33" d="100"/>
      </p:scale>
      <p:origin x="0" y="0"/>
    </p:cViewPr>
  </p:outlin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tableStyles" Target="tableStyles.xml"/><Relationship Id="rId21" Type="http://schemas.openxmlformats.org/officeDocument/2006/relationships/font" Target="fonts/font5.fntdata"/><Relationship Id="rId34" Type="http://schemas.openxmlformats.org/officeDocument/2006/relationships/font" Target="fonts/font1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0" tIns="46585" rIns="93170" bIns="46585" rtlCol="0"/>
          <a:lstStyle>
            <a:defPPr>
              <a:defRPr kern="1200" smtId="4294967295"/>
            </a:defPPr>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0" tIns="46585" rIns="93170" bIns="46585" rtlCol="0"/>
          <a:lstStyle>
            <a:defPPr>
              <a:defRPr kern="1200" smtId="4294967295"/>
            </a:defPPr>
            <a:lvl1pPr algn="r">
              <a:defRPr sz="1200"/>
            </a:lvl1pPr>
          </a:lstStyle>
          <a:p>
            <a:fld id="{302F586B-0015-43FB-918D-31E1A09780E3}" type="datetimeFigureOut">
              <a:rPr lang="en-US" smtClean="0"/>
              <a:t>1/28/20</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0" tIns="46585" rIns="93170" bIns="46585" rtlCol="0" anchor="b"/>
          <a:lstStyle>
            <a:defPPr>
              <a:defRPr kern="1200" smtId="4294967295"/>
            </a:defPPr>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0" tIns="46585" rIns="93170" bIns="46585" rtlCol="0" anchor="b"/>
          <a:lstStyle>
            <a:defPPr>
              <a:defRPr kern="1200" smtId="4294967295"/>
            </a:defPPr>
            <a:lvl1pPr algn="r">
              <a:defRPr sz="1200"/>
            </a:lvl1pPr>
          </a:lstStyle>
          <a:p>
            <a:fld id="{5F29C2D4-4424-41A2-A90C-29D31B733A95}" type="slidenum">
              <a:rPr lang="en-US" smtClean="0"/>
              <a:t>‹#›</a:t>
            </a:fld>
            <a:endParaRPr lang="en-US"/>
          </a:p>
        </p:txBody>
      </p:sp>
    </p:spTree>
    <p:extLst>
      <p:ext uri="{BB962C8B-B14F-4D97-AF65-F5344CB8AC3E}">
        <p14:creationId xmlns:p14="http://schemas.microsoft.com/office/powerpoint/2010/main" val="3955513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465138"/>
          </a:xfrm>
          <a:prstGeom prst="rect">
            <a:avLst/>
          </a:prstGeom>
        </p:spPr>
        <p:txBody>
          <a:bodyPr vert="horz" lIns="91440" tIns="45720" rIns="91440" bIns="45720" rtlCol="0"/>
          <a:lstStyle>
            <a:defPPr>
              <a:defRPr kern="1200" smtId="4294967295"/>
            </a:defPPr>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defPPr>
              <a:defRPr kern="1200" smtId="4294967295"/>
            </a:defPPr>
            <a:lvl1pPr algn="r">
              <a:defRPr sz="1200"/>
            </a:lvl1pPr>
          </a:lstStyle>
          <a:p>
            <a:fld id="{7CEAF96C-0DD1-4DCA-AB4B-687076CBD6E7}" type="datetimeFigureOut">
              <a:rPr lang="en-US" smtClean="0"/>
              <a:t>1/28/20</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sp>
      <p:sp>
        <p:nvSpPr>
          <p:cNvPr id="5" name="Notes Placeholder 4"/>
          <p:cNvSpPr>
            <a:spLocks noGrp="1"/>
          </p:cNvSpPr>
          <p:nvPr>
            <p:ph type="body" sz="quarter" idx="3"/>
          </p:nvPr>
        </p:nvSpPr>
        <p:spPr>
          <a:xfrm>
            <a:off x="701675" y="4416426"/>
            <a:ext cx="5607050" cy="4183063"/>
          </a:xfrm>
          <a:prstGeom prst="rect">
            <a:avLst/>
          </a:prstGeom>
        </p:spPr>
        <p:txBody>
          <a:bodyPr vert="horz" lIns="91440" tIns="45720" rIns="91440" bIns="45720" rtlCol="0"/>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829675"/>
            <a:ext cx="3038475" cy="465138"/>
          </a:xfrm>
          <a:prstGeom prst="rect">
            <a:avLst/>
          </a:prstGeom>
        </p:spPr>
        <p:txBody>
          <a:bodyPr vert="horz" lIns="91440" tIns="45720" rIns="91440" bIns="45720" rtlCol="0" anchor="b"/>
          <a:lstStyle>
            <a:defPPr>
              <a:defRPr kern="1200" smtId="4294967295"/>
            </a:defPPr>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defPPr>
              <a:defRPr kern="1200" smtId="4294967295"/>
            </a:defPPr>
            <a:lvl1pPr algn="r">
              <a:defRPr sz="1200"/>
            </a:lvl1pPr>
          </a:lstStyle>
          <a:p>
            <a:fld id="{39DA5243-CE1B-4274-BAA7-73DD5174F0FC}" type="slidenum">
              <a:rPr lang="en-US" smtClean="0"/>
              <a:t>‹#›</a:t>
            </a:fld>
            <a:endParaRPr lang="en-US"/>
          </a:p>
        </p:txBody>
      </p:sp>
    </p:spTree>
    <p:extLst>
      <p:ext uri="{BB962C8B-B14F-4D97-AF65-F5344CB8AC3E}">
        <p14:creationId xmlns:p14="http://schemas.microsoft.com/office/powerpoint/2010/main" val="3507094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defPPr>
              <a:defRPr kern="1200" smtId="4294967295"/>
            </a:defPPr>
          </a:lstStyle>
          <a:p>
            <a:endParaRPr lang="en-US"/>
          </a:p>
        </p:txBody>
      </p:sp>
      <p:sp>
        <p:nvSpPr>
          <p:cNvPr id="4" name="Slide Number Placeholder 3"/>
          <p:cNvSpPr>
            <a:spLocks noGrp="1"/>
          </p:cNvSpPr>
          <p:nvPr>
            <p:ph type="sldNum" sz="quarter" idx="10"/>
          </p:nvPr>
        </p:nvSpPr>
        <p:spPr/>
        <p:txBody>
          <a:bodyPr/>
          <a:lstStyle>
            <a:defPPr>
              <a:defRPr kern="1200" smtId="4294967295"/>
            </a:defPPr>
          </a:lstStyle>
          <a:p>
            <a:fld id="{39DA5243-CE1B-4274-BAA7-73DD5174F0FC}" type="slidenum">
              <a:rPr lang="en-US" smtClean="0"/>
              <a:t>1</a:t>
            </a:fld>
            <a:endParaRPr lang="en-US"/>
          </a:p>
        </p:txBody>
      </p:sp>
    </p:spTree>
    <p:extLst>
      <p:ext uri="{BB962C8B-B14F-4D97-AF65-F5344CB8AC3E}">
        <p14:creationId xmlns:p14="http://schemas.microsoft.com/office/powerpoint/2010/main" val="2760740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Text Placeholder 5"/>
          <p:cNvSpPr>
            <a:spLocks noGrp="1"/>
          </p:cNvSpPr>
          <p:nvPr>
            <p:ph type="body" sz="quarter" idx="15" hasCustomPrompt="1"/>
          </p:nvPr>
        </p:nvSpPr>
        <p:spPr>
          <a:xfrm>
            <a:off x="-37432" y="235744"/>
            <a:ext cx="43928630" cy="2914650"/>
          </a:xfrm>
        </p:spPr>
        <p:txBody>
          <a:bodyPr>
            <a:noAutofit/>
          </a:bodyPr>
          <a:lstStyle>
            <a:defPPr>
              <a:defRPr kern="1200" smtId="4294967295"/>
            </a:defPPr>
            <a:lvl1pPr marL="0" marR="0" indent="0" algn="ctr" defTabSz="2820815" rtl="0" eaLnBrk="1" fontAlgn="auto" latinLnBrk="0" hangingPunct="1">
              <a:lnSpc>
                <a:spcPct val="100000"/>
              </a:lnSpc>
              <a:spcBef>
                <a:spcPts val="1125"/>
              </a:spcBef>
              <a:spcAft>
                <a:spcPct val="0"/>
              </a:spcAft>
              <a:buClrTx/>
              <a:buSzTx/>
              <a:buFontTx/>
              <a:buNone/>
              <a:defRPr sz="4575" baseline="0">
                <a:solidFill>
                  <a:schemeClr val="tx2">
                    <a:lumMod val="50000"/>
                  </a:schemeClr>
                </a:solidFill>
                <a:latin typeface="Arial" pitchFamily="34" charset="0"/>
                <a:cs typeface="Arial" pitchFamily="34" charset="0"/>
              </a:defRPr>
            </a:lvl1pPr>
            <a:lvl2pPr marL="1410407" indent="0">
              <a:buFontTx/>
              <a:buNone/>
              <a:defRPr/>
            </a:lvl2pPr>
            <a:lvl3pPr marL="2820815" indent="0">
              <a:buFontTx/>
              <a:buNone/>
              <a:defRPr/>
            </a:lvl3pPr>
            <a:lvl4pPr marL="4231222" indent="0">
              <a:buFontTx/>
              <a:buNone/>
              <a:defRPr/>
            </a:lvl4pPr>
            <a:lvl5pPr marL="5641629" indent="0">
              <a:buFontTx/>
              <a:buNone/>
              <a:defRPr/>
            </a:lvl5pPr>
          </a:lstStyle>
          <a:p>
            <a:pPr marL="0" marR="0" lvl="0" indent="0" algn="ctr" defTabSz="2820815" rtl="0" eaLnBrk="1" fontAlgn="auto" latinLnBrk="0" hangingPunct="1">
              <a:lnSpc>
                <a:spcPct val="100000"/>
              </a:lnSpc>
              <a:spcBef>
                <a:spcPct val="20000"/>
              </a:spcBef>
              <a:spcAft>
                <a:spcPct val="0"/>
              </a:spcAft>
              <a:buClrTx/>
              <a:buSzTx/>
              <a:buFontTx/>
              <a:buNone/>
              <a:defRPr/>
            </a:pPr>
            <a:r>
              <a:rPr lang="en-US"/>
              <a:t>This is a Scientific Poster Template created by Graphicsland </a:t>
            </a:r>
            <a:br>
              <a:rPr lang="en-US"/>
            </a:br>
            <a:r>
              <a:rPr lang="en-US"/>
              <a:t>&amp; MakeSigns.com. Your poster title would go on these lines. </a:t>
            </a:r>
          </a:p>
        </p:txBody>
      </p:sp>
      <p:sp>
        <p:nvSpPr>
          <p:cNvPr id="3" name="Text Placeholder 5"/>
          <p:cNvSpPr>
            <a:spLocks noGrp="1"/>
          </p:cNvSpPr>
          <p:nvPr>
            <p:ph type="body" sz="quarter" idx="16" hasCustomPrompt="1"/>
          </p:nvPr>
        </p:nvSpPr>
        <p:spPr>
          <a:xfrm>
            <a:off x="-37432" y="2662519"/>
            <a:ext cx="43928630" cy="1694330"/>
          </a:xfrm>
        </p:spPr>
        <p:txBody>
          <a:bodyPr>
            <a:noAutofit/>
          </a:bodyPr>
          <a:lstStyle>
            <a:defPPr>
              <a:defRPr kern="1200" smtId="4294967295"/>
            </a:defPPr>
            <a:lvl1pPr marL="0" marR="0" indent="0" algn="ctr" defTabSz="2820815" rtl="0" eaLnBrk="1" fontAlgn="auto" latinLnBrk="0" hangingPunct="1">
              <a:lnSpc>
                <a:spcPct val="100000"/>
              </a:lnSpc>
              <a:spcBef>
                <a:spcPts val="450"/>
              </a:spcBef>
              <a:spcAft>
                <a:spcPct val="0"/>
              </a:spcAft>
              <a:buClrTx/>
              <a:buSzTx/>
              <a:buFontTx/>
              <a:buNone/>
              <a:defRPr sz="4950" baseline="0">
                <a:solidFill>
                  <a:schemeClr val="tx2">
                    <a:lumMod val="50000"/>
                  </a:schemeClr>
                </a:solidFill>
                <a:latin typeface="Arial" pitchFamily="34" charset="0"/>
                <a:cs typeface="Arial" pitchFamily="34" charset="0"/>
              </a:defRPr>
            </a:lvl1pPr>
            <a:lvl2pPr marL="1410407" indent="0">
              <a:buFontTx/>
              <a:buNone/>
              <a:defRPr/>
            </a:lvl2pPr>
            <a:lvl3pPr marL="2820815" indent="0">
              <a:buFontTx/>
              <a:buNone/>
              <a:defRPr/>
            </a:lvl3pPr>
            <a:lvl4pPr marL="4231222" indent="0">
              <a:buFontTx/>
              <a:buNone/>
              <a:defRPr/>
            </a:lvl4pPr>
            <a:lvl5pPr marL="5641629" indent="0">
              <a:buFontTx/>
              <a:buNone/>
              <a:defRPr/>
            </a:lvl5pPr>
          </a:lstStyle>
          <a:p>
            <a:pPr algn="ctr">
              <a:spcBef>
                <a:spcPts val="600"/>
              </a:spcBef>
            </a:pPr>
            <a:r>
              <a:rPr lang="en-US" sz="4500">
                <a:solidFill>
                  <a:schemeClr val="tx2">
                    <a:lumMod val="50000"/>
                  </a:schemeClr>
                </a:solidFill>
                <a:latin typeface="Franklin Gothic Medium" pitchFamily="34" charset="0"/>
              </a:rPr>
              <a:t>Author’s Name Here</a:t>
            </a:r>
            <a:br>
              <a:rPr lang="en-US" sz="4500">
                <a:solidFill>
                  <a:schemeClr val="tx2">
                    <a:lumMod val="50000"/>
                  </a:schemeClr>
                </a:solidFill>
                <a:latin typeface="Franklin Gothic Medium" pitchFamily="34" charset="0"/>
              </a:rPr>
            </a:br>
            <a:r>
              <a:rPr lang="en-US" sz="4500">
                <a:solidFill>
                  <a:schemeClr val="tx2">
                    <a:lumMod val="50000"/>
                  </a:schemeClr>
                </a:solidFill>
                <a:latin typeface="Arial" pitchFamily="34" charset="0"/>
                <a:cs typeface="Arial" pitchFamily="34" charset="0"/>
              </a:rPr>
              <a:t>University</a:t>
            </a:r>
            <a:r>
              <a:rPr lang="en-US" sz="4500">
                <a:solidFill>
                  <a:schemeClr val="tx2">
                    <a:lumMod val="50000"/>
                  </a:schemeClr>
                </a:solidFill>
                <a:latin typeface="Franklin Gothic Medium" pitchFamily="34" charset="0"/>
              </a:rPr>
              <a:t> Name Here</a:t>
            </a:r>
          </a:p>
        </p:txBody>
      </p:sp>
    </p:spTree>
    <p:extLst>
      <p:ext uri="{BB962C8B-B14F-4D97-AF65-F5344CB8AC3E}">
        <p14:creationId xmlns:p14="http://schemas.microsoft.com/office/powerpoint/2010/main" val="256955731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1/28/20</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300552483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18" y="1318265"/>
            <a:ext cx="9875520" cy="28087321"/>
          </a:xfr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2194560" y="1318265"/>
            <a:ext cx="28895039" cy="28087321"/>
          </a:xfr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1/28/20</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43487228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1/28/20</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99531252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7"/>
            <a:ext cx="37307518" cy="6537960"/>
          </a:xfrm>
        </p:spPr>
        <p:txBody>
          <a:bodyPr anchor="t"/>
          <a:lstStyle>
            <a:defPPr>
              <a:defRPr kern="1200" smtId="4294967295"/>
            </a:defPPr>
            <a:lvl1pPr algn="l">
              <a:defRPr sz="12375" b="1" cap="all"/>
            </a:lvl1pPr>
          </a:lstStyle>
          <a:p>
            <a:r>
              <a:rPr lang="en-US"/>
              <a:t>Click to edit Master title style</a:t>
            </a:r>
          </a:p>
        </p:txBody>
      </p:sp>
      <p:sp>
        <p:nvSpPr>
          <p:cNvPr id="3" name="Text Placeholder 2"/>
          <p:cNvSpPr>
            <a:spLocks noGrp="1"/>
          </p:cNvSpPr>
          <p:nvPr>
            <p:ph type="body" idx="1"/>
          </p:nvPr>
        </p:nvSpPr>
        <p:spPr>
          <a:xfrm>
            <a:off x="3467102" y="13952224"/>
            <a:ext cx="37307518" cy="7200897"/>
          </a:xfrm>
        </p:spPr>
        <p:txBody>
          <a:bodyPr anchor="b"/>
          <a:lstStyle>
            <a:defPPr>
              <a:defRPr kern="1200" smtId="4294967295"/>
            </a:defPPr>
            <a:lvl1pPr marL="0" indent="0">
              <a:buNone/>
              <a:defRPr sz="6150">
                <a:solidFill>
                  <a:schemeClr val="tx1">
                    <a:tint val="75000"/>
                  </a:schemeClr>
                </a:solidFill>
              </a:defRPr>
            </a:lvl1pPr>
            <a:lvl2pPr marL="1410407" indent="0">
              <a:buNone/>
              <a:defRPr sz="5550">
                <a:solidFill>
                  <a:schemeClr val="tx1">
                    <a:tint val="75000"/>
                  </a:schemeClr>
                </a:solidFill>
              </a:defRPr>
            </a:lvl2pPr>
            <a:lvl3pPr marL="2820815" indent="0">
              <a:buNone/>
              <a:defRPr sz="4950">
                <a:solidFill>
                  <a:schemeClr val="tx1">
                    <a:tint val="75000"/>
                  </a:schemeClr>
                </a:solidFill>
              </a:defRPr>
            </a:lvl3pPr>
            <a:lvl4pPr marL="4231223" indent="0">
              <a:buNone/>
              <a:defRPr sz="4350">
                <a:solidFill>
                  <a:schemeClr val="tx1">
                    <a:tint val="75000"/>
                  </a:schemeClr>
                </a:solidFill>
              </a:defRPr>
            </a:lvl4pPr>
            <a:lvl5pPr marL="5641630" indent="0">
              <a:buNone/>
              <a:defRPr sz="4350">
                <a:solidFill>
                  <a:schemeClr val="tx1">
                    <a:tint val="75000"/>
                  </a:schemeClr>
                </a:solidFill>
              </a:defRPr>
            </a:lvl5pPr>
            <a:lvl6pPr marL="7052037" indent="0">
              <a:buNone/>
              <a:defRPr sz="4350">
                <a:solidFill>
                  <a:schemeClr val="tx1">
                    <a:tint val="75000"/>
                  </a:schemeClr>
                </a:solidFill>
              </a:defRPr>
            </a:lvl6pPr>
            <a:lvl7pPr marL="8462444" indent="0">
              <a:buNone/>
              <a:defRPr sz="4350">
                <a:solidFill>
                  <a:schemeClr val="tx1">
                    <a:tint val="75000"/>
                  </a:schemeClr>
                </a:solidFill>
              </a:defRPr>
            </a:lvl7pPr>
            <a:lvl8pPr marL="9872852" indent="0">
              <a:buNone/>
              <a:defRPr sz="4350">
                <a:solidFill>
                  <a:schemeClr val="tx1">
                    <a:tint val="75000"/>
                  </a:schemeClr>
                </a:solidFill>
              </a:defRPr>
            </a:lvl8pPr>
            <a:lvl9pPr marL="11283259" indent="0">
              <a:buNone/>
              <a:defRPr sz="43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1/28/20</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14984067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2194561" y="7680962"/>
            <a:ext cx="19385280" cy="21724623"/>
          </a:xfrm>
        </p:spPr>
        <p:txBody>
          <a:bodyPr/>
          <a:lstStyle>
            <a:defPPr>
              <a:defRPr kern="1200" smtId="4294967295"/>
            </a:defPPr>
            <a:lvl1pPr>
              <a:defRPr sz="8625"/>
            </a:lvl1pPr>
            <a:lvl2pPr>
              <a:defRPr sz="7425"/>
            </a:lvl2pPr>
            <a:lvl3pPr>
              <a:defRPr sz="6150"/>
            </a:lvl3pPr>
            <a:lvl4pPr>
              <a:defRPr sz="5550"/>
            </a:lvl4pPr>
            <a:lvl5pPr>
              <a:defRPr sz="5550"/>
            </a:lvl5pPr>
            <a:lvl6pPr>
              <a:defRPr sz="5550"/>
            </a:lvl6pPr>
            <a:lvl7pPr>
              <a:defRPr sz="5550"/>
            </a:lvl7pPr>
            <a:lvl8pPr>
              <a:defRPr sz="5550"/>
            </a:lvl8pPr>
            <a:lvl9pPr>
              <a:defRPr sz="55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311361" y="7680962"/>
            <a:ext cx="19385280" cy="21724623"/>
          </a:xfrm>
        </p:spPr>
        <p:txBody>
          <a:bodyPr/>
          <a:lstStyle>
            <a:defPPr>
              <a:defRPr kern="1200" smtId="4294967295"/>
            </a:defPPr>
            <a:lvl1pPr>
              <a:defRPr sz="8625"/>
            </a:lvl1pPr>
            <a:lvl2pPr>
              <a:defRPr sz="7425"/>
            </a:lvl2pPr>
            <a:lvl3pPr>
              <a:defRPr sz="6150"/>
            </a:lvl3pPr>
            <a:lvl4pPr>
              <a:defRPr sz="5550"/>
            </a:lvl4pPr>
            <a:lvl5pPr>
              <a:defRPr sz="5550"/>
            </a:lvl5pPr>
            <a:lvl6pPr>
              <a:defRPr sz="5550"/>
            </a:lvl6pPr>
            <a:lvl7pPr>
              <a:defRPr sz="5550"/>
            </a:lvl7pPr>
            <a:lvl8pPr>
              <a:defRPr sz="5550"/>
            </a:lvl8pPr>
            <a:lvl9pPr>
              <a:defRPr sz="55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defPPr>
              <a:defRPr kern="1200" smtId="4294967295"/>
            </a:defPPr>
          </a:lstStyle>
          <a:p>
            <a:fld id="{1D3EE5B7-680E-44FF-962F-3113FAB5030E}" type="datetimeFigureOut">
              <a:rPr lang="en-US" smtClean="0"/>
              <a:t>1/28/20</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55832779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2194567" y="7368543"/>
            <a:ext cx="19392903" cy="3070857"/>
          </a:xfrm>
        </p:spPr>
        <p:txBody>
          <a:bodyPr anchor="b"/>
          <a:lstStyle>
            <a:defPPr>
              <a:defRPr kern="1200" smtId="4294967295"/>
            </a:defPPr>
            <a:lvl1pPr marL="0" indent="0">
              <a:buNone/>
              <a:defRPr sz="7425" b="1"/>
            </a:lvl1pPr>
            <a:lvl2pPr marL="1410407" indent="0">
              <a:buNone/>
              <a:defRPr sz="6150" b="1"/>
            </a:lvl2pPr>
            <a:lvl3pPr marL="2820815" indent="0">
              <a:buNone/>
              <a:defRPr sz="5550" b="1"/>
            </a:lvl3pPr>
            <a:lvl4pPr marL="4231223" indent="0">
              <a:buNone/>
              <a:defRPr sz="4950" b="1"/>
            </a:lvl4pPr>
            <a:lvl5pPr marL="5641630" indent="0">
              <a:buNone/>
              <a:defRPr sz="4950" b="1"/>
            </a:lvl5pPr>
            <a:lvl6pPr marL="7052037" indent="0">
              <a:buNone/>
              <a:defRPr sz="4950" b="1"/>
            </a:lvl6pPr>
            <a:lvl7pPr marL="8462444" indent="0">
              <a:buNone/>
              <a:defRPr sz="4950" b="1"/>
            </a:lvl7pPr>
            <a:lvl8pPr marL="9872852" indent="0">
              <a:buNone/>
              <a:defRPr sz="4950" b="1"/>
            </a:lvl8pPr>
            <a:lvl9pPr marL="11283259" indent="0">
              <a:buNone/>
              <a:defRPr sz="4950" b="1"/>
            </a:lvl9pPr>
          </a:lstStyle>
          <a:p>
            <a:pPr lvl="0"/>
            <a:r>
              <a:rPr lang="en-US"/>
              <a:t>Click to edit Master text styles</a:t>
            </a:r>
          </a:p>
        </p:txBody>
      </p:sp>
      <p:sp>
        <p:nvSpPr>
          <p:cNvPr id="4" name="Content Placeholder 3"/>
          <p:cNvSpPr>
            <a:spLocks noGrp="1"/>
          </p:cNvSpPr>
          <p:nvPr>
            <p:ph sz="half" idx="2"/>
          </p:nvPr>
        </p:nvSpPr>
        <p:spPr>
          <a:xfrm>
            <a:off x="2194567" y="10439400"/>
            <a:ext cx="19392903" cy="18966183"/>
          </a:xfrm>
        </p:spPr>
        <p:txBody>
          <a:bodyPr/>
          <a:lstStyle>
            <a:defPPr>
              <a:defRPr kern="1200" smtId="4294967295"/>
            </a:defPPr>
            <a:lvl1pPr>
              <a:defRPr sz="7425"/>
            </a:lvl1pPr>
            <a:lvl2pPr>
              <a:defRPr sz="6150"/>
            </a:lvl2pPr>
            <a:lvl3pPr>
              <a:defRPr sz="5550"/>
            </a:lvl3pPr>
            <a:lvl4pPr>
              <a:defRPr sz="4950"/>
            </a:lvl4pPr>
            <a:lvl5pPr>
              <a:defRPr sz="4950"/>
            </a:lvl5pPr>
            <a:lvl6pPr>
              <a:defRPr sz="4950"/>
            </a:lvl6pPr>
            <a:lvl7pPr>
              <a:defRPr sz="4950"/>
            </a:lvl7pPr>
            <a:lvl8pPr>
              <a:defRPr sz="4950"/>
            </a:lvl8pPr>
            <a:lvl9pPr>
              <a:defRPr sz="49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1" y="7368543"/>
            <a:ext cx="19400520" cy="3070857"/>
          </a:xfrm>
        </p:spPr>
        <p:txBody>
          <a:bodyPr anchor="b"/>
          <a:lstStyle>
            <a:defPPr>
              <a:defRPr kern="1200" smtId="4294967295"/>
            </a:defPPr>
            <a:lvl1pPr marL="0" indent="0">
              <a:buNone/>
              <a:defRPr sz="7425" b="1"/>
            </a:lvl1pPr>
            <a:lvl2pPr marL="1410407" indent="0">
              <a:buNone/>
              <a:defRPr sz="6150" b="1"/>
            </a:lvl2pPr>
            <a:lvl3pPr marL="2820815" indent="0">
              <a:buNone/>
              <a:defRPr sz="5550" b="1"/>
            </a:lvl3pPr>
            <a:lvl4pPr marL="4231223" indent="0">
              <a:buNone/>
              <a:defRPr sz="4950" b="1"/>
            </a:lvl4pPr>
            <a:lvl5pPr marL="5641630" indent="0">
              <a:buNone/>
              <a:defRPr sz="4950" b="1"/>
            </a:lvl5pPr>
            <a:lvl6pPr marL="7052037" indent="0">
              <a:buNone/>
              <a:defRPr sz="4950" b="1"/>
            </a:lvl6pPr>
            <a:lvl7pPr marL="8462444" indent="0">
              <a:buNone/>
              <a:defRPr sz="4950" b="1"/>
            </a:lvl7pPr>
            <a:lvl8pPr marL="9872852" indent="0">
              <a:buNone/>
              <a:defRPr sz="4950" b="1"/>
            </a:lvl8pPr>
            <a:lvl9pPr marL="11283259" indent="0">
              <a:buNone/>
              <a:defRPr sz="4950" b="1"/>
            </a:lvl9pPr>
          </a:lstStyle>
          <a:p>
            <a:pPr lvl="0"/>
            <a:r>
              <a:rPr lang="en-US"/>
              <a:t>Click to edit Master text styles</a:t>
            </a:r>
          </a:p>
        </p:txBody>
      </p:sp>
      <p:sp>
        <p:nvSpPr>
          <p:cNvPr id="6" name="Content Placeholder 5"/>
          <p:cNvSpPr>
            <a:spLocks noGrp="1"/>
          </p:cNvSpPr>
          <p:nvPr>
            <p:ph sz="quarter" idx="4"/>
          </p:nvPr>
        </p:nvSpPr>
        <p:spPr>
          <a:xfrm>
            <a:off x="22296121" y="10439400"/>
            <a:ext cx="19400520" cy="18966183"/>
          </a:xfrm>
        </p:spPr>
        <p:txBody>
          <a:bodyPr/>
          <a:lstStyle>
            <a:defPPr>
              <a:defRPr kern="1200" smtId="4294967295"/>
            </a:defPPr>
            <a:lvl1pPr>
              <a:defRPr sz="7425"/>
            </a:lvl1pPr>
            <a:lvl2pPr>
              <a:defRPr sz="6150"/>
            </a:lvl2pPr>
            <a:lvl3pPr>
              <a:defRPr sz="5550"/>
            </a:lvl3pPr>
            <a:lvl4pPr>
              <a:defRPr sz="4950"/>
            </a:lvl4pPr>
            <a:lvl5pPr>
              <a:defRPr sz="4950"/>
            </a:lvl5pPr>
            <a:lvl6pPr>
              <a:defRPr sz="4950"/>
            </a:lvl6pPr>
            <a:lvl7pPr>
              <a:defRPr sz="4950"/>
            </a:lvl7pPr>
            <a:lvl8pPr>
              <a:defRPr sz="4950"/>
            </a:lvl8pPr>
            <a:lvl9pPr>
              <a:defRPr sz="49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defPPr>
              <a:defRPr kern="1200" smtId="4294967295"/>
            </a:defPPr>
          </a:lstStyle>
          <a:p>
            <a:fld id="{1D3EE5B7-680E-44FF-962F-3113FAB5030E}" type="datetimeFigureOut">
              <a:rPr lang="en-US" smtClean="0"/>
              <a:t>1/28/20</a:t>
            </a:fld>
            <a:endParaRPr lang="en-US"/>
          </a:p>
        </p:txBody>
      </p:sp>
      <p:sp>
        <p:nvSpPr>
          <p:cNvPr id="8" name="Footer Placeholder 7"/>
          <p:cNvSpPr>
            <a:spLocks noGrp="1"/>
          </p:cNvSpPr>
          <p:nvPr>
            <p:ph type="ftr" sz="quarter" idx="11"/>
          </p:nvPr>
        </p:nvSpPr>
        <p:spPr/>
        <p:txBody>
          <a:bodyPr/>
          <a:lstStyle>
            <a:defPPr>
              <a:defRPr kern="1200" smtId="4294967295"/>
            </a:defPPr>
          </a:lstStyle>
          <a:p>
            <a:endParaRPr lang="en-US"/>
          </a:p>
        </p:txBody>
      </p:sp>
      <p:sp>
        <p:nvSpPr>
          <p:cNvPr id="9" name="Slide Number Placeholder 8"/>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13403302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Date Placeholder 2"/>
          <p:cNvSpPr>
            <a:spLocks noGrp="1"/>
          </p:cNvSpPr>
          <p:nvPr>
            <p:ph type="dt" sz="half" idx="10"/>
          </p:nvPr>
        </p:nvSpPr>
        <p:spPr/>
        <p:txBody>
          <a:bodyPr/>
          <a:lstStyle>
            <a:defPPr>
              <a:defRPr kern="1200" smtId="4294967295"/>
            </a:defPPr>
          </a:lstStyle>
          <a:p>
            <a:fld id="{1D3EE5B7-680E-44FF-962F-3113FAB5030E}" type="datetimeFigureOut">
              <a:rPr lang="en-US" smtClean="0"/>
              <a:t>1/28/20</a:t>
            </a:fld>
            <a:endParaRPr lang="en-US"/>
          </a:p>
        </p:txBody>
      </p:sp>
      <p:sp>
        <p:nvSpPr>
          <p:cNvPr id="4" name="Footer Placeholder 3"/>
          <p:cNvSpPr>
            <a:spLocks noGrp="1"/>
          </p:cNvSpPr>
          <p:nvPr>
            <p:ph type="ftr" sz="quarter" idx="11"/>
          </p:nvPr>
        </p:nvSpPr>
        <p:spPr/>
        <p:txBody>
          <a:bodyPr/>
          <a:lstStyle>
            <a:defPPr>
              <a:defRPr kern="1200" smtId="4294967295"/>
            </a:defPPr>
          </a:lstStyle>
          <a:p>
            <a:endParaRPr lang="en-US"/>
          </a:p>
        </p:txBody>
      </p:sp>
      <p:sp>
        <p:nvSpPr>
          <p:cNvPr id="5" name="Slide Number Placeholder 4"/>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333511450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defRPr kern="1200" smtId="4294967295"/>
            </a:defPPr>
          </a:lstStyle>
          <a:p>
            <a:fld id="{1D3EE5B7-680E-44FF-962F-3113FAB5030E}" type="datetimeFigureOut">
              <a:rPr lang="en-US" smtClean="0"/>
              <a:t>1/28/20</a:t>
            </a:fld>
            <a:endParaRPr lang="en-US"/>
          </a:p>
        </p:txBody>
      </p:sp>
      <p:sp>
        <p:nvSpPr>
          <p:cNvPr id="3" name="Footer Placeholder 2"/>
          <p:cNvSpPr>
            <a:spLocks noGrp="1"/>
          </p:cNvSpPr>
          <p:nvPr>
            <p:ph type="ftr" sz="quarter" idx="11"/>
          </p:nvPr>
        </p:nvSpPr>
        <p:spPr/>
        <p:txBody>
          <a:bodyPr/>
          <a:lstStyle>
            <a:defPPr>
              <a:defRPr kern="1200" smtId="4294967295"/>
            </a:defPPr>
          </a:lstStyle>
          <a:p>
            <a:endParaRPr lang="en-US"/>
          </a:p>
        </p:txBody>
      </p:sp>
      <p:sp>
        <p:nvSpPr>
          <p:cNvPr id="4" name="Slide Number Placeholder 3"/>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398481478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71" y="1310640"/>
            <a:ext cx="14439903" cy="5577840"/>
          </a:xfrm>
        </p:spPr>
        <p:txBody>
          <a:bodyPr anchor="b"/>
          <a:lstStyle>
            <a:defPPr>
              <a:defRPr kern="1200" smtId="4294967295"/>
            </a:defPPr>
            <a:lvl1pPr algn="l">
              <a:defRPr sz="6150" b="1"/>
            </a:lvl1pPr>
          </a:lstStyle>
          <a:p>
            <a:r>
              <a:rPr lang="en-US"/>
              <a:t>Click to edit Master title style</a:t>
            </a:r>
          </a:p>
        </p:txBody>
      </p:sp>
      <p:sp>
        <p:nvSpPr>
          <p:cNvPr id="3" name="Content Placeholder 2"/>
          <p:cNvSpPr>
            <a:spLocks noGrp="1"/>
          </p:cNvSpPr>
          <p:nvPr>
            <p:ph idx="1"/>
          </p:nvPr>
        </p:nvSpPr>
        <p:spPr>
          <a:xfrm>
            <a:off x="17160239" y="1310642"/>
            <a:ext cx="24536400" cy="28094942"/>
          </a:xfrm>
        </p:spPr>
        <p:txBody>
          <a:bodyPr/>
          <a:lstStyle>
            <a:defPPr>
              <a:defRPr kern="1200" smtId="4294967295"/>
            </a:defPPr>
            <a:lvl1pPr>
              <a:defRPr sz="9900"/>
            </a:lvl1pPr>
            <a:lvl2pPr>
              <a:defRPr sz="8625"/>
            </a:lvl2pPr>
            <a:lvl3pPr>
              <a:defRPr sz="7425"/>
            </a:lvl3pPr>
            <a:lvl4pPr>
              <a:defRPr sz="6150"/>
            </a:lvl4pPr>
            <a:lvl5pPr>
              <a:defRPr sz="6150"/>
            </a:lvl5pPr>
            <a:lvl6pPr>
              <a:defRPr sz="6150"/>
            </a:lvl6pPr>
            <a:lvl7pPr>
              <a:defRPr sz="6150"/>
            </a:lvl7pPr>
            <a:lvl8pPr>
              <a:defRPr sz="6150"/>
            </a:lvl8pPr>
            <a:lvl9pPr>
              <a:defRPr sz="61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71" y="6888482"/>
            <a:ext cx="14439903" cy="22517102"/>
          </a:xfrm>
        </p:spPr>
        <p:txBody>
          <a:bodyPr/>
          <a:lstStyle>
            <a:defPPr>
              <a:defRPr kern="1200" smtId="4294967295"/>
            </a:defPPr>
            <a:lvl1pPr marL="0" indent="0">
              <a:buNone/>
              <a:defRPr sz="4350"/>
            </a:lvl1pPr>
            <a:lvl2pPr marL="1410407" indent="0">
              <a:buNone/>
              <a:defRPr sz="3675"/>
            </a:lvl2pPr>
            <a:lvl3pPr marL="2820815" indent="0">
              <a:buNone/>
              <a:defRPr sz="3075"/>
            </a:lvl3pPr>
            <a:lvl4pPr marL="4231223" indent="0">
              <a:buNone/>
              <a:defRPr sz="2775"/>
            </a:lvl4pPr>
            <a:lvl5pPr marL="5641630" indent="0">
              <a:buNone/>
              <a:defRPr sz="2775"/>
            </a:lvl5pPr>
            <a:lvl6pPr marL="7052037" indent="0">
              <a:buNone/>
              <a:defRPr sz="2775"/>
            </a:lvl6pPr>
            <a:lvl7pPr marL="8462444" indent="0">
              <a:buNone/>
              <a:defRPr sz="2775"/>
            </a:lvl7pPr>
            <a:lvl8pPr marL="9872852" indent="0">
              <a:buNone/>
              <a:defRPr sz="2775"/>
            </a:lvl8pPr>
            <a:lvl9pPr marL="11283259" indent="0">
              <a:buNone/>
              <a:defRPr sz="2775"/>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smtId="4294967295"/>
            </a:defPPr>
          </a:lstStyle>
          <a:p>
            <a:fld id="{1D3EE5B7-680E-44FF-962F-3113FAB5030E}" type="datetimeFigureOut">
              <a:rPr lang="en-US" smtClean="0"/>
              <a:t>1/28/20</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63644970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23042879"/>
            <a:ext cx="26334718" cy="2720343"/>
          </a:xfrm>
        </p:spPr>
        <p:txBody>
          <a:bodyPr anchor="b"/>
          <a:lstStyle>
            <a:defPPr>
              <a:defRPr kern="1200" smtId="4294967295"/>
            </a:defPPr>
            <a:lvl1pPr algn="l">
              <a:defRPr sz="6150" b="1"/>
            </a:lvl1pPr>
          </a:lstStyle>
          <a:p>
            <a:r>
              <a:rPr lang="en-US"/>
              <a:t>Click to edit Master title style</a:t>
            </a:r>
          </a:p>
        </p:txBody>
      </p:sp>
      <p:sp>
        <p:nvSpPr>
          <p:cNvPr id="3" name="Picture Placeholder 2"/>
          <p:cNvSpPr>
            <a:spLocks noGrp="1"/>
          </p:cNvSpPr>
          <p:nvPr>
            <p:ph type="pic" idx="1"/>
          </p:nvPr>
        </p:nvSpPr>
        <p:spPr>
          <a:xfrm>
            <a:off x="8602983" y="2941320"/>
            <a:ext cx="26334718" cy="19751041"/>
          </a:xfrm>
        </p:spPr>
        <p:txBody>
          <a:bodyPr/>
          <a:lstStyle>
            <a:defPPr>
              <a:defRPr kern="1200" smtId="4294967295"/>
            </a:defPPr>
            <a:lvl1pPr marL="0" indent="0">
              <a:buNone/>
              <a:defRPr sz="9900"/>
            </a:lvl1pPr>
            <a:lvl2pPr marL="1410407" indent="0">
              <a:buNone/>
              <a:defRPr sz="8625"/>
            </a:lvl2pPr>
            <a:lvl3pPr marL="2820815" indent="0">
              <a:buNone/>
              <a:defRPr sz="7425"/>
            </a:lvl3pPr>
            <a:lvl4pPr marL="4231223" indent="0">
              <a:buNone/>
              <a:defRPr sz="6150"/>
            </a:lvl4pPr>
            <a:lvl5pPr marL="5641630" indent="0">
              <a:buNone/>
              <a:defRPr sz="6150"/>
            </a:lvl5pPr>
            <a:lvl6pPr marL="7052037" indent="0">
              <a:buNone/>
              <a:defRPr sz="6150"/>
            </a:lvl6pPr>
            <a:lvl7pPr marL="8462444" indent="0">
              <a:buNone/>
              <a:defRPr sz="6150"/>
            </a:lvl7pPr>
            <a:lvl8pPr marL="9872852" indent="0">
              <a:buNone/>
              <a:defRPr sz="6150"/>
            </a:lvl8pPr>
            <a:lvl9pPr marL="11283259" indent="0">
              <a:buNone/>
              <a:defRPr sz="6150"/>
            </a:lvl9pPr>
          </a:lstStyle>
          <a:p>
            <a:endParaRPr lang="en-US"/>
          </a:p>
        </p:txBody>
      </p:sp>
      <p:sp>
        <p:nvSpPr>
          <p:cNvPr id="4" name="Text Placeholder 3"/>
          <p:cNvSpPr>
            <a:spLocks noGrp="1"/>
          </p:cNvSpPr>
          <p:nvPr>
            <p:ph type="body" sz="half" idx="2"/>
          </p:nvPr>
        </p:nvSpPr>
        <p:spPr>
          <a:xfrm>
            <a:off x="8602983" y="25763223"/>
            <a:ext cx="26334718" cy="3863337"/>
          </a:xfrm>
        </p:spPr>
        <p:txBody>
          <a:bodyPr/>
          <a:lstStyle>
            <a:defPPr>
              <a:defRPr kern="1200" smtId="4294967295"/>
            </a:defPPr>
            <a:lvl1pPr marL="0" indent="0">
              <a:buNone/>
              <a:defRPr sz="4350"/>
            </a:lvl1pPr>
            <a:lvl2pPr marL="1410407" indent="0">
              <a:buNone/>
              <a:defRPr sz="3675"/>
            </a:lvl2pPr>
            <a:lvl3pPr marL="2820815" indent="0">
              <a:buNone/>
              <a:defRPr sz="3075"/>
            </a:lvl3pPr>
            <a:lvl4pPr marL="4231223" indent="0">
              <a:buNone/>
              <a:defRPr sz="2775"/>
            </a:lvl4pPr>
            <a:lvl5pPr marL="5641630" indent="0">
              <a:buNone/>
              <a:defRPr sz="2775"/>
            </a:lvl5pPr>
            <a:lvl6pPr marL="7052037" indent="0">
              <a:buNone/>
              <a:defRPr sz="2775"/>
            </a:lvl6pPr>
            <a:lvl7pPr marL="8462444" indent="0">
              <a:buNone/>
              <a:defRPr sz="2775"/>
            </a:lvl7pPr>
            <a:lvl8pPr marL="9872852" indent="0">
              <a:buNone/>
              <a:defRPr sz="2775"/>
            </a:lvl8pPr>
            <a:lvl9pPr marL="11283259" indent="0">
              <a:buNone/>
              <a:defRPr sz="2775"/>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smtId="4294967295"/>
            </a:defPPr>
          </a:lstStyle>
          <a:p>
            <a:fld id="{1D3EE5B7-680E-44FF-962F-3113FAB5030E}" type="datetimeFigureOut">
              <a:rPr lang="en-US" smtClean="0"/>
              <a:t>1/28/20</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1096626189"/>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1" y="1318263"/>
            <a:ext cx="39502082" cy="5486400"/>
          </a:xfrm>
          <a:prstGeom prst="rect">
            <a:avLst/>
          </a:prstGeom>
        </p:spPr>
        <p:txBody>
          <a:bodyPr vert="horz" lIns="376108" tIns="188056" rIns="376108" bIns="188056" rtlCol="0" anchor="ctr">
            <a:normAutofit/>
          </a:bodyPr>
          <a:lstStyle>
            <a:defPPr>
              <a:defRPr kern="1200" smtId="4294967295"/>
            </a:defPPr>
          </a:lstStyle>
          <a:p>
            <a:r>
              <a:rPr lang="en-US"/>
              <a:t>Click to edit Master title style</a:t>
            </a:r>
          </a:p>
        </p:txBody>
      </p:sp>
      <p:sp>
        <p:nvSpPr>
          <p:cNvPr id="3" name="Text Placeholder 2"/>
          <p:cNvSpPr>
            <a:spLocks noGrp="1"/>
          </p:cNvSpPr>
          <p:nvPr>
            <p:ph type="body" idx="1"/>
          </p:nvPr>
        </p:nvSpPr>
        <p:spPr>
          <a:xfrm>
            <a:off x="2194561" y="7680962"/>
            <a:ext cx="39502082" cy="21724623"/>
          </a:xfrm>
          <a:prstGeom prst="rect">
            <a:avLst/>
          </a:prstGeom>
        </p:spPr>
        <p:txBody>
          <a:bodyPr vert="horz" lIns="376108" tIns="188056" rIns="376108" bIns="188056" rtlCol="0">
            <a:normAutofit/>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8"/>
            <a:ext cx="10241280" cy="1752600"/>
          </a:xfrm>
          <a:prstGeom prst="rect">
            <a:avLst/>
          </a:prstGeom>
        </p:spPr>
        <p:txBody>
          <a:bodyPr vert="horz" lIns="376108" tIns="188056" rIns="376108" bIns="188056" rtlCol="0" anchor="ctr"/>
          <a:lstStyle>
            <a:defPPr>
              <a:defRPr kern="1200" smtId="4294967295"/>
            </a:defPPr>
            <a:lvl1pPr algn="l">
              <a:defRPr sz="3675">
                <a:solidFill>
                  <a:schemeClr val="tx1">
                    <a:tint val="75000"/>
                  </a:schemeClr>
                </a:solidFill>
              </a:defRPr>
            </a:lvl1pPr>
          </a:lstStyle>
          <a:p>
            <a:fld id="{1D3EE5B7-680E-44FF-962F-3113FAB5030E}" type="datetimeFigureOut">
              <a:rPr lang="en-US" smtClean="0"/>
              <a:t>1/28/20</a:t>
            </a:fld>
            <a:endParaRPr lang="en-US"/>
          </a:p>
        </p:txBody>
      </p:sp>
      <p:sp>
        <p:nvSpPr>
          <p:cNvPr id="5" name="Footer Placeholder 4"/>
          <p:cNvSpPr>
            <a:spLocks noGrp="1"/>
          </p:cNvSpPr>
          <p:nvPr>
            <p:ph type="ftr" sz="quarter" idx="3"/>
          </p:nvPr>
        </p:nvSpPr>
        <p:spPr>
          <a:xfrm>
            <a:off x="14996161" y="30510488"/>
            <a:ext cx="13898880" cy="1752600"/>
          </a:xfrm>
          <a:prstGeom prst="rect">
            <a:avLst/>
          </a:prstGeom>
        </p:spPr>
        <p:txBody>
          <a:bodyPr vert="horz" lIns="376108" tIns="188056" rIns="376108" bIns="188056" rtlCol="0" anchor="ctr"/>
          <a:lstStyle>
            <a:defPPr>
              <a:defRPr kern="1200" smtId="4294967295"/>
            </a:defPPr>
            <a:lvl1pPr algn="ctr">
              <a:defRPr sz="367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1" y="30510488"/>
            <a:ext cx="10241280" cy="1752600"/>
          </a:xfrm>
          <a:prstGeom prst="rect">
            <a:avLst/>
          </a:prstGeom>
        </p:spPr>
        <p:txBody>
          <a:bodyPr vert="horz" lIns="376108" tIns="188056" rIns="376108" bIns="188056" rtlCol="0" anchor="ctr"/>
          <a:lstStyle>
            <a:defPPr>
              <a:defRPr kern="1200" smtId="4294967295"/>
            </a:defPPr>
            <a:lvl1pPr algn="r">
              <a:defRPr sz="3675">
                <a:solidFill>
                  <a:schemeClr val="tx1">
                    <a:tint val="75000"/>
                  </a:schemeClr>
                </a:solidFill>
              </a:defRPr>
            </a:lvl1pPr>
          </a:lstStyle>
          <a:p>
            <a:fld id="{E7FB6C12-88B7-467E-AE43-45481E628990}" type="slidenum">
              <a:rPr lang="en-US" smtClean="0"/>
              <a:t>‹#›</a:t>
            </a:fld>
            <a:endParaRPr lang="en-US"/>
          </a:p>
        </p:txBody>
      </p:sp>
      <p:pic>
        <p:nvPicPr>
          <p:cNvPr id="7" name="New picture"/>
          <p:cNvPicPr/>
          <p:nvPr/>
        </p:nvPicPr>
        <p:blipFill>
          <a:blip r:embed="rId13"/>
          <a:stretch>
            <a:fillRect/>
          </a:stretch>
        </p:blipFill>
        <p:spPr>
          <a:xfrm rot="16200000">
            <a:off x="-11506200" y="16459200"/>
            <a:ext cx="14274800" cy="4368800"/>
          </a:xfrm>
          <a:prstGeom prst="rect">
            <a:avLst/>
          </a:prstGeom>
        </p:spPr>
      </p:pic>
      <p:pic>
        <p:nvPicPr>
          <p:cNvPr id="8" name="New picture"/>
          <p:cNvPicPr/>
          <p:nvPr/>
        </p:nvPicPr>
        <p:blipFill>
          <a:blip r:embed="rId13"/>
          <a:stretch>
            <a:fillRect/>
          </a:stretch>
        </p:blipFill>
        <p:spPr>
          <a:xfrm rot="5400000">
            <a:off x="41122600" y="16459200"/>
            <a:ext cx="14274800" cy="4368800"/>
          </a:xfrm>
          <a:prstGeom prst="rect">
            <a:avLst/>
          </a:prstGeom>
        </p:spPr>
      </p:pic>
      <p:pic>
        <p:nvPicPr>
          <p:cNvPr id="9" name="New picture"/>
          <p:cNvPicPr/>
          <p:nvPr/>
        </p:nvPicPr>
        <p:blipFill>
          <a:blip r:embed="rId14"/>
          <a:stretch>
            <a:fillRect/>
          </a:stretch>
        </p:blipFill>
        <p:spPr>
          <a:xfrm>
            <a:off x="6959600" y="33426400"/>
            <a:ext cx="29972000" cy="1549400"/>
          </a:xfrm>
          <a:prstGeom prst="rect">
            <a:avLst/>
          </a:prstGeom>
        </p:spPr>
      </p:pic>
      <p:sp>
        <p:nvSpPr>
          <p:cNvPr id="10" name="New shape"/>
          <p:cNvSpPr/>
          <p:nvPr/>
        </p:nvSpPr>
        <p:spPr>
          <a:xfrm>
            <a:off x="695960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880">
                <a:solidFill>
                  <a:srgbClr val="808080"/>
                </a:solidFill>
              </a:rPr>
              <a:t>Template ID: inquisitalanchor  Size: 48x36</a:t>
            </a:r>
          </a:p>
        </p:txBody>
      </p:sp>
    </p:spTree>
    <p:extLst>
      <p:ext uri="{BB962C8B-B14F-4D97-AF65-F5344CB8AC3E}">
        <p14:creationId xmlns:p14="http://schemas.microsoft.com/office/powerpoint/2010/main" val="2659232896"/>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ransition/>
  <p:txStyles>
    <p:titleStyle>
      <a:defPPr>
        <a:defRPr kern="1200" smtId="4294967295"/>
      </a:defPPr>
      <a:lvl1pPr algn="ctr" defTabSz="2820815" rtl="0" eaLnBrk="1" latinLnBrk="0" hangingPunct="1">
        <a:spcBef>
          <a:spcPct val="0"/>
        </a:spcBef>
        <a:buNone/>
        <a:defRPr sz="13575" kern="1200">
          <a:solidFill>
            <a:schemeClr val="tx1"/>
          </a:solidFill>
          <a:latin typeface="+mj-lt"/>
          <a:ea typeface="+mj-ea"/>
          <a:cs typeface="+mj-cs"/>
        </a:defRPr>
      </a:lvl1pPr>
    </p:titleStyle>
    <p:bodyStyle>
      <a:defPPr>
        <a:defRPr kern="1200" smtId="4294967295"/>
      </a:defPPr>
      <a:lvl1pPr marL="1057804" indent="-1057804" algn="l" defTabSz="2820815" rtl="0" eaLnBrk="1" latinLnBrk="0" hangingPunct="1">
        <a:spcBef>
          <a:spcPct val="20000"/>
        </a:spcBef>
        <a:buFont typeface="Arial" pitchFamily="34" charset="0"/>
        <a:buChar char="•"/>
        <a:defRPr sz="9900" kern="1200">
          <a:solidFill>
            <a:schemeClr val="tx1"/>
          </a:solidFill>
          <a:latin typeface="+mn-lt"/>
          <a:ea typeface="+mn-ea"/>
          <a:cs typeface="+mn-cs"/>
        </a:defRPr>
      </a:lvl1pPr>
      <a:lvl2pPr marL="2291913" indent="-881506" algn="l" defTabSz="2820815" rtl="0" eaLnBrk="1" latinLnBrk="0" hangingPunct="1">
        <a:spcBef>
          <a:spcPct val="20000"/>
        </a:spcBef>
        <a:buFont typeface="Arial" pitchFamily="34" charset="0"/>
        <a:buChar char="–"/>
        <a:defRPr sz="8625" kern="1200">
          <a:solidFill>
            <a:schemeClr val="tx1"/>
          </a:solidFill>
          <a:latin typeface="+mn-lt"/>
          <a:ea typeface="+mn-ea"/>
          <a:cs typeface="+mn-cs"/>
        </a:defRPr>
      </a:lvl2pPr>
      <a:lvl3pPr marL="3526019" indent="-705204" algn="l" defTabSz="2820815" rtl="0" eaLnBrk="1" latinLnBrk="0" hangingPunct="1">
        <a:spcBef>
          <a:spcPct val="20000"/>
        </a:spcBef>
        <a:buFont typeface="Arial" pitchFamily="34" charset="0"/>
        <a:buChar char="•"/>
        <a:defRPr sz="7425" kern="1200">
          <a:solidFill>
            <a:schemeClr val="tx1"/>
          </a:solidFill>
          <a:latin typeface="+mn-lt"/>
          <a:ea typeface="+mn-ea"/>
          <a:cs typeface="+mn-cs"/>
        </a:defRPr>
      </a:lvl3pPr>
      <a:lvl4pPr marL="4936426"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4pPr>
      <a:lvl5pPr marL="6346833"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5pPr>
      <a:lvl6pPr marL="7757241"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6pPr>
      <a:lvl7pPr marL="9167648"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7pPr>
      <a:lvl8pPr marL="10578056"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8pPr>
      <a:lvl9pPr marL="11988463"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9pPr>
    </p:bodyStyle>
    <p:otherStyle>
      <a:defPPr>
        <a:defRPr lang="en-US"/>
      </a:defPPr>
      <a:lvl1pPr marL="0" algn="l" defTabSz="2820815" rtl="0" eaLnBrk="1" latinLnBrk="0" hangingPunct="1">
        <a:defRPr sz="5550" kern="1200">
          <a:solidFill>
            <a:schemeClr val="tx1"/>
          </a:solidFill>
          <a:latin typeface="+mn-lt"/>
          <a:ea typeface="+mn-ea"/>
          <a:cs typeface="+mn-cs"/>
        </a:defRPr>
      </a:lvl1pPr>
      <a:lvl2pPr marL="1410407" algn="l" defTabSz="2820815" rtl="0" eaLnBrk="1" latinLnBrk="0" hangingPunct="1">
        <a:defRPr sz="5550" kern="1200">
          <a:solidFill>
            <a:schemeClr val="tx1"/>
          </a:solidFill>
          <a:latin typeface="+mn-lt"/>
          <a:ea typeface="+mn-ea"/>
          <a:cs typeface="+mn-cs"/>
        </a:defRPr>
      </a:lvl2pPr>
      <a:lvl3pPr marL="2820815" algn="l" defTabSz="2820815" rtl="0" eaLnBrk="1" latinLnBrk="0" hangingPunct="1">
        <a:defRPr sz="5550" kern="1200">
          <a:solidFill>
            <a:schemeClr val="tx1"/>
          </a:solidFill>
          <a:latin typeface="+mn-lt"/>
          <a:ea typeface="+mn-ea"/>
          <a:cs typeface="+mn-cs"/>
        </a:defRPr>
      </a:lvl3pPr>
      <a:lvl4pPr marL="4231223" algn="l" defTabSz="2820815" rtl="0" eaLnBrk="1" latinLnBrk="0" hangingPunct="1">
        <a:defRPr sz="5550" kern="1200">
          <a:solidFill>
            <a:schemeClr val="tx1"/>
          </a:solidFill>
          <a:latin typeface="+mn-lt"/>
          <a:ea typeface="+mn-ea"/>
          <a:cs typeface="+mn-cs"/>
        </a:defRPr>
      </a:lvl4pPr>
      <a:lvl5pPr marL="5641630" algn="l" defTabSz="2820815" rtl="0" eaLnBrk="1" latinLnBrk="0" hangingPunct="1">
        <a:defRPr sz="5550" kern="1200">
          <a:solidFill>
            <a:schemeClr val="tx1"/>
          </a:solidFill>
          <a:latin typeface="+mn-lt"/>
          <a:ea typeface="+mn-ea"/>
          <a:cs typeface="+mn-cs"/>
        </a:defRPr>
      </a:lvl5pPr>
      <a:lvl6pPr marL="7052037" algn="l" defTabSz="2820815" rtl="0" eaLnBrk="1" latinLnBrk="0" hangingPunct="1">
        <a:defRPr sz="5550" kern="1200">
          <a:solidFill>
            <a:schemeClr val="tx1"/>
          </a:solidFill>
          <a:latin typeface="+mn-lt"/>
          <a:ea typeface="+mn-ea"/>
          <a:cs typeface="+mn-cs"/>
        </a:defRPr>
      </a:lvl6pPr>
      <a:lvl7pPr marL="8462444" algn="l" defTabSz="2820815" rtl="0" eaLnBrk="1" latinLnBrk="0" hangingPunct="1">
        <a:defRPr sz="5550" kern="1200">
          <a:solidFill>
            <a:schemeClr val="tx1"/>
          </a:solidFill>
          <a:latin typeface="+mn-lt"/>
          <a:ea typeface="+mn-ea"/>
          <a:cs typeface="+mn-cs"/>
        </a:defRPr>
      </a:lvl7pPr>
      <a:lvl8pPr marL="9872852" algn="l" defTabSz="2820815" rtl="0" eaLnBrk="1" latinLnBrk="0" hangingPunct="1">
        <a:defRPr sz="5550" kern="1200">
          <a:solidFill>
            <a:schemeClr val="tx1"/>
          </a:solidFill>
          <a:latin typeface="+mn-lt"/>
          <a:ea typeface="+mn-ea"/>
          <a:cs typeface="+mn-cs"/>
        </a:defRPr>
      </a:lvl8pPr>
      <a:lvl9pPr marL="11283259" algn="l" defTabSz="2820815" rtl="0" eaLnBrk="1" latinLnBrk="0" hangingPunct="1">
        <a:defRPr sz="55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brussels-scientific.com/?p=5975" TargetMode="External"/><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extLst>
              <a:ext uri="{FF2B5EF4-FFF2-40B4-BE49-F238E27FC236}">
                <a16:creationId xmlns:a16="http://schemas.microsoft.com/office/drawing/2014/main" id="{8B06C1FF-F854-4F91-ABC7-AA41C714448B}"/>
              </a:ext>
            </a:extLst>
          </p:cNvPr>
          <p:cNvSpPr txBox="1"/>
          <p:nvPr/>
        </p:nvSpPr>
        <p:spPr>
          <a:xfrm>
            <a:off x="3657600" y="1879991"/>
            <a:ext cx="36576000" cy="1895905"/>
          </a:xfrm>
          <a:prstGeom prst="rect">
            <a:avLst/>
          </a:prstGeom>
        </p:spPr>
        <p:txBody>
          <a:bodyPr lIns="0" tIns="0" rIns="0" bIns="0">
            <a:noAutofit/>
          </a:bodyPr>
          <a:lstStyle>
            <a:defPPr>
              <a:defRPr kern="1200" smtId="4294967295"/>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3761086">
              <a:spcBef>
                <a:spcPct val="20000"/>
              </a:spcBef>
              <a:defRPr/>
            </a:pPr>
            <a:r>
              <a:rPr lang="en-US" sz="8500" dirty="0">
                <a:solidFill>
                  <a:srgbClr val="505050"/>
                </a:solidFill>
                <a:latin typeface="Nunito Black" panose="00000A00000000000000" pitchFamily="2" charset="0"/>
              </a:rPr>
              <a:t>Fourier Transform Infrared Spectroscopy of CO</a:t>
            </a:r>
            <a:r>
              <a:rPr lang="en-US" sz="8500" baseline="-25000" dirty="0">
                <a:solidFill>
                  <a:srgbClr val="505050"/>
                </a:solidFill>
                <a:latin typeface="Nunito Black" panose="00000A00000000000000" pitchFamily="2" charset="0"/>
              </a:rPr>
              <a:t>2</a:t>
            </a:r>
            <a:r>
              <a:rPr lang="en-US" sz="8500" dirty="0">
                <a:solidFill>
                  <a:srgbClr val="505050"/>
                </a:solidFill>
                <a:latin typeface="Nunito Black" panose="00000A00000000000000" pitchFamily="2" charset="0"/>
              </a:rPr>
              <a:t> and Air</a:t>
            </a:r>
          </a:p>
        </p:txBody>
      </p:sp>
      <p:sp>
        <p:nvSpPr>
          <p:cNvPr id="24" name="Text Placeholder 5">
            <a:extLst>
              <a:ext uri="{FF2B5EF4-FFF2-40B4-BE49-F238E27FC236}">
                <a16:creationId xmlns:a16="http://schemas.microsoft.com/office/drawing/2014/main" id="{18E48679-06C4-48E4-8012-35973D02854F}"/>
              </a:ext>
            </a:extLst>
          </p:cNvPr>
          <p:cNvSpPr txBox="1"/>
          <p:nvPr/>
        </p:nvSpPr>
        <p:spPr>
          <a:xfrm>
            <a:off x="3657600" y="3980081"/>
            <a:ext cx="36576000" cy="1895904"/>
          </a:xfrm>
          <a:prstGeom prst="rect">
            <a:avLst/>
          </a:prstGeom>
        </p:spPr>
        <p:txBody>
          <a:bodyPr lIns="0" tIns="0" rIns="0" bIns="0">
            <a:spAutoFit/>
          </a:bodyPr>
          <a:lstStyle>
            <a:defPPr>
              <a:defRPr kern="1200" smtId="4294967295"/>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a:defRPr/>
            </a:pPr>
            <a:r>
              <a:rPr lang="en-US" sz="5600" dirty="0">
                <a:solidFill>
                  <a:schemeClr val="tx1"/>
                </a:solidFill>
                <a:latin typeface="Open Sans" panose="020B0606030504020204" pitchFamily="34" charset="0"/>
                <a:ea typeface="Open Sans" panose="020B0606030504020204" pitchFamily="34" charset="0"/>
                <a:cs typeface="Open Sans" panose="020B0606030504020204" pitchFamily="34" charset="0"/>
              </a:rPr>
              <a:t>Esther Lin</a:t>
            </a:r>
          </a:p>
          <a:p>
            <a:pPr algn="ctr">
              <a:defRPr/>
            </a:pPr>
            <a:r>
              <a:rPr lang="en-US" sz="5600" dirty="0">
                <a:solidFill>
                  <a:schemeClr val="tx1"/>
                </a:solidFill>
                <a:latin typeface="Open Sans" panose="020B0606030504020204" pitchFamily="34" charset="0"/>
                <a:ea typeface="Open Sans" panose="020B0606030504020204" pitchFamily="34" charset="0"/>
                <a:cs typeface="Open Sans" panose="020B0606030504020204" pitchFamily="34" charset="0"/>
              </a:rPr>
              <a:t>ENPH 352</a:t>
            </a:r>
          </a:p>
        </p:txBody>
      </p:sp>
      <p:sp>
        <p:nvSpPr>
          <p:cNvPr id="8" name="TextBox 19">
            <a:extLst>
              <a:ext uri="{FF2B5EF4-FFF2-40B4-BE49-F238E27FC236}">
                <a16:creationId xmlns:a16="http://schemas.microsoft.com/office/drawing/2014/main" id="{F560B628-793C-4DB4-85E9-B23859F8150D}"/>
              </a:ext>
            </a:extLst>
          </p:cNvPr>
          <p:cNvSpPr txBox="1">
            <a:spLocks noChangeArrowheads="1"/>
          </p:cNvSpPr>
          <p:nvPr/>
        </p:nvSpPr>
        <p:spPr bwMode="auto">
          <a:xfrm>
            <a:off x="816079" y="7544516"/>
            <a:ext cx="9601200" cy="2910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marL="342900" indent="-342900">
              <a:lnSpc>
                <a:spcPct val="110000"/>
              </a:lnSpc>
              <a:buFont typeface="Arial" panose="020B0604020202020204" pitchFamily="34" charset="0"/>
              <a:buChar char="•"/>
            </a:pPr>
            <a:r>
              <a:rPr lang="en-US" sz="2800" dirty="0">
                <a:latin typeface="Open Sans" panose="020B0606030504020204" pitchFamily="34" charset="0"/>
                <a:ea typeface="Open Sans" panose="020B0606030504020204" pitchFamily="34" charset="0"/>
                <a:cs typeface="Open Sans" panose="020B0606030504020204" pitchFamily="34" charset="0"/>
              </a:rPr>
              <a:t>To understand and familiarize yourself with infrared spectroscopy as a measurement tool. </a:t>
            </a:r>
          </a:p>
          <a:p>
            <a:pPr marL="342900" indent="-342900">
              <a:lnSpc>
                <a:spcPct val="110000"/>
              </a:lnSpc>
              <a:buFont typeface="Arial" panose="020B0604020202020204" pitchFamily="34" charset="0"/>
              <a:buChar char="•"/>
            </a:pPr>
            <a:r>
              <a:rPr lang="en-US" sz="2800" dirty="0">
                <a:latin typeface="Open Sans" panose="020B0606030504020204" pitchFamily="34" charset="0"/>
                <a:ea typeface="Open Sans" panose="020B0606030504020204" pitchFamily="34" charset="0"/>
                <a:cs typeface="Open Sans" panose="020B0606030504020204" pitchFamily="34" charset="0"/>
              </a:rPr>
              <a:t>To measure and understand the absorption spectra of several gases</a:t>
            </a:r>
          </a:p>
          <a:p>
            <a:pPr marL="342900" indent="-342900">
              <a:lnSpc>
                <a:spcPct val="110000"/>
              </a:lnSpc>
              <a:buFont typeface="Arial" panose="020B0604020202020204" pitchFamily="34" charset="0"/>
              <a:buChar char="•"/>
            </a:pPr>
            <a:endParaRPr lang="en-US" sz="2800" dirty="0">
              <a:latin typeface="Open Sans" panose="020B0606030504020204" pitchFamily="34" charset="0"/>
              <a:ea typeface="Open Sans" panose="020B0606030504020204" pitchFamily="34" charset="0"/>
              <a:cs typeface="Open Sans" panose="020B0606030504020204" pitchFamily="34" charset="0"/>
            </a:endParaRPr>
          </a:p>
          <a:p>
            <a:pPr marL="342900" indent="-342900">
              <a:lnSpc>
                <a:spcPct val="110000"/>
              </a:lnSpc>
              <a:buFont typeface="Arial" panose="020B0604020202020204" pitchFamily="34" charset="0"/>
              <a:buChar char="•"/>
            </a:pPr>
            <a:r>
              <a:rPr lang="en-US" sz="2800" dirty="0">
                <a:latin typeface="Open Sans" panose="020B0606030504020204" pitchFamily="34" charset="0"/>
                <a:ea typeface="Open Sans" panose="020B0606030504020204" pitchFamily="34" charset="0"/>
                <a:cs typeface="Open Sans" panose="020B0606030504020204" pitchFamily="34" charset="0"/>
              </a:rPr>
              <a:t>State objectives, intro to problem</a:t>
            </a:r>
          </a:p>
        </p:txBody>
      </p:sp>
      <p:sp>
        <p:nvSpPr>
          <p:cNvPr id="10" name="TextBox 19">
            <a:extLst>
              <a:ext uri="{FF2B5EF4-FFF2-40B4-BE49-F238E27FC236}">
                <a16:creationId xmlns:a16="http://schemas.microsoft.com/office/drawing/2014/main" id="{D68661E8-80DB-4CA1-A78F-001C24445F49}"/>
              </a:ext>
            </a:extLst>
          </p:cNvPr>
          <p:cNvSpPr txBox="1">
            <a:spLocks noChangeArrowheads="1"/>
          </p:cNvSpPr>
          <p:nvPr/>
        </p:nvSpPr>
        <p:spPr bwMode="auto">
          <a:xfrm>
            <a:off x="11633200" y="7544516"/>
            <a:ext cx="9601200" cy="48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a:latin typeface="Open Sans" panose="020B0606030504020204" pitchFamily="34" charset="0"/>
                <a:ea typeface="Open Sans" panose="020B0606030504020204" pitchFamily="34" charset="0"/>
                <a:cs typeface="Open Sans" panose="020B0606030504020204" pitchFamily="34" charset="0"/>
              </a:rPr>
              <a:t>Add and FTIR diagram</a:t>
            </a:r>
          </a:p>
        </p:txBody>
      </p:sp>
      <p:sp>
        <p:nvSpPr>
          <p:cNvPr id="12" name="TextBox 19">
            <a:extLst>
              <a:ext uri="{FF2B5EF4-FFF2-40B4-BE49-F238E27FC236}">
                <a16:creationId xmlns:a16="http://schemas.microsoft.com/office/drawing/2014/main" id="{8D6A9697-6735-4458-9932-1912EDBC80E1}"/>
              </a:ext>
            </a:extLst>
          </p:cNvPr>
          <p:cNvSpPr txBox="1">
            <a:spLocks noChangeArrowheads="1"/>
          </p:cNvSpPr>
          <p:nvPr/>
        </p:nvSpPr>
        <p:spPr bwMode="auto">
          <a:xfrm>
            <a:off x="22656800" y="7544516"/>
            <a:ext cx="9601200" cy="48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a:latin typeface="Open Sans" panose="020B0606030504020204" pitchFamily="34" charset="0"/>
                <a:ea typeface="Open Sans" panose="020B0606030504020204" pitchFamily="34" charset="0"/>
                <a:cs typeface="Open Sans" panose="020B0606030504020204" pitchFamily="34" charset="0"/>
              </a:rPr>
              <a:t>Add timing diagram for the laser the </a:t>
            </a:r>
            <a:r>
              <a:rPr lang="en-US" sz="2400" dirty="0" err="1">
                <a:latin typeface="Open Sans" panose="020B0606030504020204" pitchFamily="34" charset="0"/>
                <a:ea typeface="Open Sans" panose="020B0606030504020204" pitchFamily="34" charset="0"/>
                <a:cs typeface="Open Sans" panose="020B0606030504020204" pitchFamily="34" charset="0"/>
              </a:rPr>
              <a:t>HeNe</a:t>
            </a: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14" name="TextBox 19">
            <a:extLst>
              <a:ext uri="{FF2B5EF4-FFF2-40B4-BE49-F238E27FC236}">
                <a16:creationId xmlns:a16="http://schemas.microsoft.com/office/drawing/2014/main" id="{205598EE-67BA-4AB1-BA0E-3EB1F09EE282}"/>
              </a:ext>
            </a:extLst>
          </p:cNvPr>
          <p:cNvSpPr txBox="1">
            <a:spLocks noChangeArrowheads="1"/>
          </p:cNvSpPr>
          <p:nvPr/>
        </p:nvSpPr>
        <p:spPr bwMode="auto">
          <a:xfrm>
            <a:off x="33473920" y="7544516"/>
            <a:ext cx="9601200" cy="48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a:latin typeface="Open Sans" panose="020B0606030504020204" pitchFamily="34" charset="0"/>
                <a:ea typeface="Open Sans" panose="020B0606030504020204" pitchFamily="34" charset="0"/>
                <a:cs typeface="Open Sans" panose="020B0606030504020204" pitchFamily="34" charset="0"/>
              </a:rPr>
              <a:t>Add your information, graphs and images to this section.</a:t>
            </a:r>
          </a:p>
        </p:txBody>
      </p:sp>
      <p:sp>
        <p:nvSpPr>
          <p:cNvPr id="16" name="TextBox 19">
            <a:extLst>
              <a:ext uri="{FF2B5EF4-FFF2-40B4-BE49-F238E27FC236}">
                <a16:creationId xmlns:a16="http://schemas.microsoft.com/office/drawing/2014/main" id="{C11F0107-A4C2-482F-A296-7F89EA4AD2FB}"/>
              </a:ext>
            </a:extLst>
          </p:cNvPr>
          <p:cNvSpPr txBox="1">
            <a:spLocks noChangeArrowheads="1"/>
          </p:cNvSpPr>
          <p:nvPr/>
        </p:nvSpPr>
        <p:spPr bwMode="auto">
          <a:xfrm>
            <a:off x="816079" y="15109794"/>
            <a:ext cx="9601200" cy="48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a:latin typeface="Open Sans" panose="020B0606030504020204" pitchFamily="34" charset="0"/>
                <a:ea typeface="Open Sans" panose="020B0606030504020204" pitchFamily="34" charset="0"/>
                <a:cs typeface="Open Sans" panose="020B0606030504020204" pitchFamily="34" charset="0"/>
              </a:rPr>
              <a:t>Sample spectra, how to read spectra, normal modes, </a:t>
            </a:r>
            <a:r>
              <a:rPr lang="en-US" sz="2400" dirty="0" err="1">
                <a:latin typeface="Open Sans" panose="020B0606030504020204" pitchFamily="34" charset="0"/>
                <a:ea typeface="Open Sans" panose="020B0606030504020204" pitchFamily="34" charset="0"/>
                <a:cs typeface="Open Sans" panose="020B0606030504020204" pitchFamily="34" charset="0"/>
              </a:rPr>
              <a:t>lineshapes</a:t>
            </a: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18" name="TextBox 19">
            <a:extLst>
              <a:ext uri="{FF2B5EF4-FFF2-40B4-BE49-F238E27FC236}">
                <a16:creationId xmlns:a16="http://schemas.microsoft.com/office/drawing/2014/main" id="{3D668686-315E-4733-AA3D-4CD19EDF9050}"/>
              </a:ext>
            </a:extLst>
          </p:cNvPr>
          <p:cNvSpPr txBox="1">
            <a:spLocks noChangeArrowheads="1"/>
          </p:cNvSpPr>
          <p:nvPr/>
        </p:nvSpPr>
        <p:spPr bwMode="auto">
          <a:xfrm>
            <a:off x="33473920" y="18261795"/>
            <a:ext cx="9601200" cy="48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a:latin typeface="Open Sans" panose="020B0606030504020204" pitchFamily="34" charset="0"/>
                <a:ea typeface="Open Sans" panose="020B0606030504020204" pitchFamily="34" charset="0"/>
                <a:cs typeface="Open Sans" panose="020B0606030504020204" pitchFamily="34" charset="0"/>
              </a:rPr>
              <a:t>Add your information, graphs and images to this section.</a:t>
            </a:r>
          </a:p>
        </p:txBody>
      </p:sp>
      <p:sp>
        <p:nvSpPr>
          <p:cNvPr id="20" name="TextBox 19">
            <a:extLst>
              <a:ext uri="{FF2B5EF4-FFF2-40B4-BE49-F238E27FC236}">
                <a16:creationId xmlns:a16="http://schemas.microsoft.com/office/drawing/2014/main" id="{B92A3548-8310-400F-8822-4FEDDABCA99B}"/>
              </a:ext>
            </a:extLst>
          </p:cNvPr>
          <p:cNvSpPr txBox="1"/>
          <p:nvPr/>
        </p:nvSpPr>
        <p:spPr>
          <a:xfrm>
            <a:off x="816079" y="6609300"/>
            <a:ext cx="9601200" cy="822960"/>
          </a:xfrm>
          <a:prstGeom prst="round2DiagRect">
            <a:avLst>
              <a:gd name="adj1" fmla="val 50000"/>
              <a:gd name="adj2" fmla="val 0"/>
            </a:avLst>
          </a:prstGeom>
          <a:solidFill>
            <a:srgbClr val="B41E1E"/>
          </a:solidFill>
          <a:ln>
            <a:no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algn="ctr" defTabSz="4702588">
              <a:defRPr/>
            </a:pPr>
            <a:r>
              <a:rPr lang="en-US" sz="3600" b="1" dirty="0">
                <a:solidFill>
                  <a:schemeClr val="bg1"/>
                </a:solidFill>
                <a:latin typeface="Nunito" panose="00000500000000000000" pitchFamily="2" charset="0"/>
              </a:rPr>
              <a:t>Introduction</a:t>
            </a:r>
          </a:p>
        </p:txBody>
      </p:sp>
      <p:sp>
        <p:nvSpPr>
          <p:cNvPr id="21" name="TextBox 20">
            <a:extLst>
              <a:ext uri="{FF2B5EF4-FFF2-40B4-BE49-F238E27FC236}">
                <a16:creationId xmlns:a16="http://schemas.microsoft.com/office/drawing/2014/main" id="{AB2E96C9-8474-4C6F-96C8-EA96E9997B49}"/>
              </a:ext>
            </a:extLst>
          </p:cNvPr>
          <p:cNvSpPr txBox="1"/>
          <p:nvPr/>
        </p:nvSpPr>
        <p:spPr>
          <a:xfrm>
            <a:off x="816079" y="13896353"/>
            <a:ext cx="9601200" cy="822960"/>
          </a:xfrm>
          <a:prstGeom prst="round2DiagRect">
            <a:avLst>
              <a:gd name="adj1" fmla="val 50000"/>
              <a:gd name="adj2" fmla="val 0"/>
            </a:avLst>
          </a:prstGeom>
          <a:solidFill>
            <a:srgbClr val="B41E1E"/>
          </a:solidFill>
          <a:ln>
            <a:no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algn="ctr" defTabSz="4702588">
              <a:defRPr/>
            </a:pPr>
            <a:r>
              <a:rPr lang="en-US" sz="3600" b="1" dirty="0">
                <a:solidFill>
                  <a:schemeClr val="bg1"/>
                </a:solidFill>
                <a:latin typeface="Nunito" panose="00000500000000000000" pitchFamily="2" charset="0"/>
              </a:rPr>
              <a:t>Background</a:t>
            </a:r>
          </a:p>
        </p:txBody>
      </p:sp>
      <p:sp>
        <p:nvSpPr>
          <p:cNvPr id="22" name="TextBox 21">
            <a:extLst>
              <a:ext uri="{FF2B5EF4-FFF2-40B4-BE49-F238E27FC236}">
                <a16:creationId xmlns:a16="http://schemas.microsoft.com/office/drawing/2014/main" id="{75B4539D-DB8E-458A-89B0-CAE5722D0FB2}"/>
              </a:ext>
            </a:extLst>
          </p:cNvPr>
          <p:cNvSpPr txBox="1"/>
          <p:nvPr/>
        </p:nvSpPr>
        <p:spPr>
          <a:xfrm>
            <a:off x="11633200" y="6609300"/>
            <a:ext cx="20624800" cy="822960"/>
          </a:xfrm>
          <a:prstGeom prst="round2DiagRect">
            <a:avLst>
              <a:gd name="adj1" fmla="val 50000"/>
              <a:gd name="adj2" fmla="val 0"/>
            </a:avLst>
          </a:prstGeom>
          <a:solidFill>
            <a:srgbClr val="B41E1E"/>
          </a:solidFill>
          <a:ln>
            <a:no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algn="ctr" defTabSz="4702588">
              <a:defRPr/>
            </a:pPr>
            <a:r>
              <a:rPr lang="en-US" sz="3600" b="1" dirty="0">
                <a:solidFill>
                  <a:schemeClr val="bg1"/>
                </a:solidFill>
                <a:latin typeface="Nunito" panose="00000500000000000000" pitchFamily="2" charset="0"/>
              </a:rPr>
              <a:t>Methodology</a:t>
            </a:r>
          </a:p>
        </p:txBody>
      </p:sp>
      <p:sp>
        <p:nvSpPr>
          <p:cNvPr id="25" name="TextBox 24">
            <a:extLst>
              <a:ext uri="{FF2B5EF4-FFF2-40B4-BE49-F238E27FC236}">
                <a16:creationId xmlns:a16="http://schemas.microsoft.com/office/drawing/2014/main" id="{AE4AD144-1499-4C07-85A4-B7EFC58463F0}"/>
              </a:ext>
            </a:extLst>
          </p:cNvPr>
          <p:cNvSpPr txBox="1"/>
          <p:nvPr/>
        </p:nvSpPr>
        <p:spPr>
          <a:xfrm>
            <a:off x="33473920" y="6609299"/>
            <a:ext cx="9601200" cy="822960"/>
          </a:xfrm>
          <a:prstGeom prst="round2DiagRect">
            <a:avLst>
              <a:gd name="adj1" fmla="val 50000"/>
              <a:gd name="adj2" fmla="val 0"/>
            </a:avLst>
          </a:prstGeom>
          <a:solidFill>
            <a:srgbClr val="B41E1E"/>
          </a:solidFill>
          <a:ln>
            <a:no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algn="ctr" defTabSz="4702588">
              <a:defRPr/>
            </a:pPr>
            <a:r>
              <a:rPr lang="en-US" sz="3600" b="1" dirty="0">
                <a:solidFill>
                  <a:schemeClr val="bg1"/>
                </a:solidFill>
                <a:latin typeface="Nunito" panose="00000500000000000000" pitchFamily="2" charset="0"/>
              </a:rPr>
              <a:t>Conclusions</a:t>
            </a:r>
          </a:p>
        </p:txBody>
      </p:sp>
      <p:sp>
        <p:nvSpPr>
          <p:cNvPr id="26" name="TextBox 25">
            <a:extLst>
              <a:ext uri="{FF2B5EF4-FFF2-40B4-BE49-F238E27FC236}">
                <a16:creationId xmlns:a16="http://schemas.microsoft.com/office/drawing/2014/main" id="{850970F5-9ABF-4386-9761-49E684D2F733}"/>
              </a:ext>
            </a:extLst>
          </p:cNvPr>
          <p:cNvSpPr txBox="1"/>
          <p:nvPr/>
        </p:nvSpPr>
        <p:spPr>
          <a:xfrm>
            <a:off x="33473920" y="16446638"/>
            <a:ext cx="9601200" cy="822960"/>
          </a:xfrm>
          <a:prstGeom prst="round2DiagRect">
            <a:avLst>
              <a:gd name="adj1" fmla="val 50000"/>
              <a:gd name="adj2" fmla="val 0"/>
            </a:avLst>
          </a:prstGeom>
          <a:solidFill>
            <a:srgbClr val="B41E1E"/>
          </a:solidFill>
          <a:ln>
            <a:no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algn="ctr" defTabSz="4702588">
              <a:defRPr/>
            </a:pPr>
            <a:r>
              <a:rPr lang="en-US" sz="3600" b="1" dirty="0">
                <a:solidFill>
                  <a:schemeClr val="bg1"/>
                </a:solidFill>
                <a:latin typeface="Nunito" panose="00000500000000000000" pitchFamily="2" charset="0"/>
              </a:rPr>
              <a:t>References</a:t>
            </a:r>
          </a:p>
        </p:txBody>
      </p:sp>
      <p:sp>
        <p:nvSpPr>
          <p:cNvPr id="29" name="TextBox 28">
            <a:extLst>
              <a:ext uri="{FF2B5EF4-FFF2-40B4-BE49-F238E27FC236}">
                <a16:creationId xmlns:a16="http://schemas.microsoft.com/office/drawing/2014/main" id="{CB5E5B75-B86E-F74A-B45C-3AD7D99A489C}"/>
              </a:ext>
            </a:extLst>
          </p:cNvPr>
          <p:cNvSpPr txBox="1"/>
          <p:nvPr/>
        </p:nvSpPr>
        <p:spPr>
          <a:xfrm>
            <a:off x="11633200" y="16446638"/>
            <a:ext cx="20624800" cy="822960"/>
          </a:xfrm>
          <a:prstGeom prst="round2DiagRect">
            <a:avLst>
              <a:gd name="adj1" fmla="val 50000"/>
              <a:gd name="adj2" fmla="val 0"/>
            </a:avLst>
          </a:prstGeom>
          <a:solidFill>
            <a:srgbClr val="B41E1E"/>
          </a:solidFill>
          <a:ln>
            <a:no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algn="ctr" defTabSz="4702588">
              <a:defRPr/>
            </a:pPr>
            <a:r>
              <a:rPr lang="en-US" sz="3600" b="1" dirty="0">
                <a:solidFill>
                  <a:schemeClr val="bg1"/>
                </a:solidFill>
                <a:latin typeface="Nunito" panose="00000500000000000000" pitchFamily="2" charset="0"/>
              </a:rPr>
              <a:t>Results</a:t>
            </a:r>
          </a:p>
        </p:txBody>
      </p:sp>
      <p:sp>
        <p:nvSpPr>
          <p:cNvPr id="30" name="TextBox 19">
            <a:extLst>
              <a:ext uri="{FF2B5EF4-FFF2-40B4-BE49-F238E27FC236}">
                <a16:creationId xmlns:a16="http://schemas.microsoft.com/office/drawing/2014/main" id="{97568745-DFF1-0844-80A6-AB90B379C783}"/>
              </a:ext>
            </a:extLst>
          </p:cNvPr>
          <p:cNvSpPr txBox="1">
            <a:spLocks noChangeArrowheads="1"/>
          </p:cNvSpPr>
          <p:nvPr/>
        </p:nvSpPr>
        <p:spPr bwMode="auto">
          <a:xfrm>
            <a:off x="17856200" y="18019945"/>
            <a:ext cx="9601200" cy="882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a:latin typeface="Open Sans" panose="020B0606030504020204" pitchFamily="34" charset="0"/>
                <a:ea typeface="Open Sans" panose="020B0606030504020204" pitchFamily="34" charset="0"/>
                <a:cs typeface="Open Sans" panose="020B0606030504020204" pitchFamily="34" charset="0"/>
              </a:rPr>
              <a:t>Add interferogram, single beam spectra, and absorbance/transmission of Co2 and Air</a:t>
            </a:r>
          </a:p>
        </p:txBody>
      </p:sp>
    </p:spTree>
    <p:extLst>
      <p:ext uri="{BB962C8B-B14F-4D97-AF65-F5344CB8AC3E}">
        <p14:creationId xmlns:p14="http://schemas.microsoft.com/office/powerpoint/2010/main" val="4038871067"/>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692C-E2DA-2E4C-9113-7F7DDC4A97E3}"/>
              </a:ext>
            </a:extLst>
          </p:cNvPr>
          <p:cNvSpPr>
            <a:spLocks noGrp="1"/>
          </p:cNvSpPr>
          <p:nvPr>
            <p:ph type="title"/>
          </p:nvPr>
        </p:nvSpPr>
        <p:spPr/>
        <p:txBody>
          <a:bodyPr/>
          <a:lstStyle/>
          <a:p>
            <a:r>
              <a:rPr lang="en-US" dirty="0">
                <a:latin typeface="Helvetica Neue Thin" panose="020B0403020202020204" pitchFamily="34" charset="0"/>
                <a:ea typeface="Helvetica Neue Thin" panose="020B0403020202020204" pitchFamily="34" charset="0"/>
              </a:rPr>
              <a:t>Results: Spectrums of Air</a:t>
            </a:r>
          </a:p>
        </p:txBody>
      </p:sp>
      <p:pic>
        <p:nvPicPr>
          <p:cNvPr id="4" name="Picture 3">
            <a:extLst>
              <a:ext uri="{FF2B5EF4-FFF2-40B4-BE49-F238E27FC236}">
                <a16:creationId xmlns:a16="http://schemas.microsoft.com/office/drawing/2014/main" id="{F8A5209C-FC2F-3348-B9CF-3EA634045263}"/>
              </a:ext>
            </a:extLst>
          </p:cNvPr>
          <p:cNvPicPr>
            <a:picLocks noChangeAspect="1"/>
          </p:cNvPicPr>
          <p:nvPr/>
        </p:nvPicPr>
        <p:blipFill>
          <a:blip r:embed="rId2"/>
          <a:stretch>
            <a:fillRect/>
          </a:stretch>
        </p:blipFill>
        <p:spPr>
          <a:xfrm>
            <a:off x="7466446" y="6804663"/>
            <a:ext cx="28958308" cy="11376478"/>
          </a:xfrm>
          <a:prstGeom prst="rect">
            <a:avLst/>
          </a:prstGeom>
        </p:spPr>
      </p:pic>
      <p:pic>
        <p:nvPicPr>
          <p:cNvPr id="5" name="Picture 4">
            <a:extLst>
              <a:ext uri="{FF2B5EF4-FFF2-40B4-BE49-F238E27FC236}">
                <a16:creationId xmlns:a16="http://schemas.microsoft.com/office/drawing/2014/main" id="{A048614B-1A21-1F4E-938B-2B9625275B70}"/>
              </a:ext>
            </a:extLst>
          </p:cNvPr>
          <p:cNvPicPr>
            <a:picLocks noChangeAspect="1"/>
          </p:cNvPicPr>
          <p:nvPr/>
        </p:nvPicPr>
        <p:blipFill>
          <a:blip r:embed="rId3"/>
          <a:stretch>
            <a:fillRect/>
          </a:stretch>
        </p:blipFill>
        <p:spPr>
          <a:xfrm>
            <a:off x="7314355" y="19772538"/>
            <a:ext cx="29262489" cy="11376477"/>
          </a:xfrm>
          <a:prstGeom prst="rect">
            <a:avLst/>
          </a:prstGeom>
        </p:spPr>
      </p:pic>
    </p:spTree>
    <p:extLst>
      <p:ext uri="{BB962C8B-B14F-4D97-AF65-F5344CB8AC3E}">
        <p14:creationId xmlns:p14="http://schemas.microsoft.com/office/powerpoint/2010/main" val="86978958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692C-E2DA-2E4C-9113-7F7DDC4A97E3}"/>
              </a:ext>
            </a:extLst>
          </p:cNvPr>
          <p:cNvSpPr>
            <a:spLocks noGrp="1"/>
          </p:cNvSpPr>
          <p:nvPr>
            <p:ph type="title"/>
          </p:nvPr>
        </p:nvSpPr>
        <p:spPr/>
        <p:txBody>
          <a:bodyPr/>
          <a:lstStyle/>
          <a:p>
            <a:r>
              <a:rPr lang="en-US" dirty="0">
                <a:latin typeface="Helvetica Neue Thin" panose="020B0403020202020204" pitchFamily="34" charset="0"/>
                <a:ea typeface="Helvetica Neue Thin" panose="020B0403020202020204" pitchFamily="34" charset="0"/>
              </a:rPr>
              <a:t>Results: Summary</a:t>
            </a:r>
            <a:endParaRPr lang="en-US" baseline="-25000" dirty="0">
              <a:latin typeface="Helvetica Neue Thin" panose="020B0403020202020204" pitchFamily="34" charset="0"/>
              <a:ea typeface="Helvetica Neue Thin" panose="020B0403020202020204" pitchFamily="34" charset="0"/>
            </a:endParaRPr>
          </a:p>
        </p:txBody>
      </p:sp>
      <p:graphicFrame>
        <p:nvGraphicFramePr>
          <p:cNvPr id="5" name="Table 4">
            <a:extLst>
              <a:ext uri="{FF2B5EF4-FFF2-40B4-BE49-F238E27FC236}">
                <a16:creationId xmlns:a16="http://schemas.microsoft.com/office/drawing/2014/main" id="{22A6857C-AB3F-6248-B392-D3DF15D15665}"/>
              </a:ext>
            </a:extLst>
          </p:cNvPr>
          <p:cNvGraphicFramePr>
            <a:graphicFrameLocks noGrp="1"/>
          </p:cNvGraphicFramePr>
          <p:nvPr>
            <p:extLst>
              <p:ext uri="{D42A27DB-BD31-4B8C-83A1-F6EECF244321}">
                <p14:modId xmlns:p14="http://schemas.microsoft.com/office/powerpoint/2010/main" val="4108001466"/>
              </p:ext>
            </p:extLst>
          </p:nvPr>
        </p:nvGraphicFramePr>
        <p:xfrm>
          <a:off x="7315200" y="6705599"/>
          <a:ext cx="29260800" cy="15827830"/>
        </p:xfrm>
        <a:graphic>
          <a:graphicData uri="http://schemas.openxmlformats.org/drawingml/2006/table">
            <a:tbl>
              <a:tblPr firstRow="1" bandRow="1">
                <a:tableStyleId>{D7AC3CCA-C797-4891-BE02-D94E43425B78}</a:tableStyleId>
              </a:tblPr>
              <a:tblGrid>
                <a:gridCol w="14630400">
                  <a:extLst>
                    <a:ext uri="{9D8B030D-6E8A-4147-A177-3AD203B41FA5}">
                      <a16:colId xmlns:a16="http://schemas.microsoft.com/office/drawing/2014/main" val="3110891121"/>
                    </a:ext>
                  </a:extLst>
                </a:gridCol>
                <a:gridCol w="14630400">
                  <a:extLst>
                    <a:ext uri="{9D8B030D-6E8A-4147-A177-3AD203B41FA5}">
                      <a16:colId xmlns:a16="http://schemas.microsoft.com/office/drawing/2014/main" val="1242459019"/>
                    </a:ext>
                  </a:extLst>
                </a:gridCol>
              </a:tblGrid>
              <a:tr h="3165566">
                <a:tc>
                  <a:txBody>
                    <a:bodyPr/>
                    <a:lstStyle/>
                    <a:p>
                      <a:pPr algn="ctr"/>
                      <a:r>
                        <a:rPr lang="en-US" sz="9600" b="1" i="0" dirty="0">
                          <a:latin typeface="Helvetica Neue Thin" panose="020B0403020202020204" pitchFamily="34" charset="0"/>
                          <a:ea typeface="Helvetica Neue Thin" panose="020B0403020202020204" pitchFamily="34" charset="0"/>
                        </a:rPr>
                        <a:t>Bond</a:t>
                      </a:r>
                    </a:p>
                  </a:txBody>
                  <a:tcPr/>
                </a:tc>
                <a:tc>
                  <a:txBody>
                    <a:bodyPr/>
                    <a:lstStyle/>
                    <a:p>
                      <a:pPr algn="ctr"/>
                      <a:r>
                        <a:rPr lang="en-US" sz="9600" b="1" i="0" dirty="0">
                          <a:latin typeface="Helvetica Neue Thin" panose="020B0403020202020204" pitchFamily="34" charset="0"/>
                          <a:ea typeface="Helvetica Neue Thin" panose="020B0403020202020204" pitchFamily="34" charset="0"/>
                        </a:rPr>
                        <a:t>Measured Wavenumber [cm-1]</a:t>
                      </a:r>
                    </a:p>
                  </a:txBody>
                  <a:tcPr/>
                </a:tc>
                <a:extLst>
                  <a:ext uri="{0D108BD9-81ED-4DB2-BD59-A6C34878D82A}">
                    <a16:rowId xmlns:a16="http://schemas.microsoft.com/office/drawing/2014/main" val="656447330"/>
                  </a:ext>
                </a:extLst>
              </a:tr>
              <a:tr h="3165566">
                <a:tc>
                  <a:txBody>
                    <a:bodyPr/>
                    <a:lstStyle/>
                    <a:p>
                      <a:pPr algn="ctr"/>
                      <a:r>
                        <a:rPr lang="en-US" sz="9600" b="0" i="0" dirty="0">
                          <a:latin typeface="Helvetica Neue Thin" panose="020B0403020202020204" pitchFamily="34" charset="0"/>
                          <a:ea typeface="Helvetica Neue Thin" panose="020B0403020202020204" pitchFamily="34" charset="0"/>
                        </a:rPr>
                        <a:t>CH</a:t>
                      </a:r>
                    </a:p>
                  </a:txBody>
                  <a:tcPr/>
                </a:tc>
                <a:tc>
                  <a:txBody>
                    <a:bodyPr/>
                    <a:lstStyle/>
                    <a:p>
                      <a:pPr algn="ctr"/>
                      <a:endParaRPr lang="en-US" sz="9600" b="0" i="0">
                        <a:latin typeface="Helvetica Neue Thin" panose="020B0403020202020204" pitchFamily="34" charset="0"/>
                        <a:ea typeface="Helvetica Neue Thin" panose="020B0403020202020204" pitchFamily="34" charset="0"/>
                      </a:endParaRPr>
                    </a:p>
                  </a:txBody>
                  <a:tcPr/>
                </a:tc>
                <a:extLst>
                  <a:ext uri="{0D108BD9-81ED-4DB2-BD59-A6C34878D82A}">
                    <a16:rowId xmlns:a16="http://schemas.microsoft.com/office/drawing/2014/main" val="3541987432"/>
                  </a:ext>
                </a:extLst>
              </a:tr>
              <a:tr h="3165566">
                <a:tc>
                  <a:txBody>
                    <a:bodyPr/>
                    <a:lstStyle/>
                    <a:p>
                      <a:pPr algn="ctr"/>
                      <a:r>
                        <a:rPr lang="en-US" sz="9600" b="0" i="0" dirty="0">
                          <a:latin typeface="Helvetica Neue Thin" panose="020B0403020202020204" pitchFamily="34" charset="0"/>
                          <a:ea typeface="Helvetica Neue Thin" panose="020B0403020202020204" pitchFamily="34" charset="0"/>
                        </a:rPr>
                        <a:t>OH</a:t>
                      </a:r>
                    </a:p>
                  </a:txBody>
                  <a:tcPr/>
                </a:tc>
                <a:tc>
                  <a:txBody>
                    <a:bodyPr/>
                    <a:lstStyle/>
                    <a:p>
                      <a:pPr algn="ctr"/>
                      <a:endParaRPr lang="en-US" sz="9600" b="0" i="0">
                        <a:latin typeface="Helvetica Neue Thin" panose="020B0403020202020204" pitchFamily="34" charset="0"/>
                        <a:ea typeface="Helvetica Neue Thin" panose="020B0403020202020204" pitchFamily="34" charset="0"/>
                      </a:endParaRPr>
                    </a:p>
                  </a:txBody>
                  <a:tcPr/>
                </a:tc>
                <a:extLst>
                  <a:ext uri="{0D108BD9-81ED-4DB2-BD59-A6C34878D82A}">
                    <a16:rowId xmlns:a16="http://schemas.microsoft.com/office/drawing/2014/main" val="1435630048"/>
                  </a:ext>
                </a:extLst>
              </a:tr>
              <a:tr h="3165566">
                <a:tc>
                  <a:txBody>
                    <a:bodyPr/>
                    <a:lstStyle/>
                    <a:p>
                      <a:pPr algn="ctr"/>
                      <a:r>
                        <a:rPr lang="en-US" sz="9600" b="0" i="0" dirty="0" err="1">
                          <a:latin typeface="Helvetica Neue Thin" panose="020B0403020202020204" pitchFamily="34" charset="0"/>
                          <a:ea typeface="Helvetica Neue Thin" panose="020B0403020202020204" pitchFamily="34" charset="0"/>
                        </a:rPr>
                        <a:t>smth</a:t>
                      </a:r>
                      <a:endParaRPr lang="en-US" sz="9600" b="0" i="0" dirty="0">
                        <a:latin typeface="Helvetica Neue Thin" panose="020B0403020202020204" pitchFamily="34" charset="0"/>
                        <a:ea typeface="Helvetica Neue Thin" panose="020B0403020202020204" pitchFamily="34" charset="0"/>
                      </a:endParaRPr>
                    </a:p>
                  </a:txBody>
                  <a:tcPr/>
                </a:tc>
                <a:tc>
                  <a:txBody>
                    <a:bodyPr/>
                    <a:lstStyle/>
                    <a:p>
                      <a:pPr algn="ctr"/>
                      <a:endParaRPr lang="en-US" sz="9600" b="0" i="0">
                        <a:latin typeface="Helvetica Neue Thin" panose="020B0403020202020204" pitchFamily="34" charset="0"/>
                        <a:ea typeface="Helvetica Neue Thin" panose="020B0403020202020204" pitchFamily="34" charset="0"/>
                      </a:endParaRPr>
                    </a:p>
                  </a:txBody>
                  <a:tcPr/>
                </a:tc>
                <a:extLst>
                  <a:ext uri="{0D108BD9-81ED-4DB2-BD59-A6C34878D82A}">
                    <a16:rowId xmlns:a16="http://schemas.microsoft.com/office/drawing/2014/main" val="7828885"/>
                  </a:ext>
                </a:extLst>
              </a:tr>
              <a:tr h="3165566">
                <a:tc>
                  <a:txBody>
                    <a:bodyPr/>
                    <a:lstStyle/>
                    <a:p>
                      <a:pPr algn="ctr"/>
                      <a:r>
                        <a:rPr lang="en-US" sz="9600" b="0" i="0" dirty="0" err="1">
                          <a:latin typeface="Helvetica Neue Thin" panose="020B0403020202020204" pitchFamily="34" charset="0"/>
                          <a:ea typeface="Helvetica Neue Thin" panose="020B0403020202020204" pitchFamily="34" charset="0"/>
                        </a:rPr>
                        <a:t>smth</a:t>
                      </a:r>
                      <a:endParaRPr lang="en-US" sz="9600" b="0" i="0" dirty="0">
                        <a:latin typeface="Helvetica Neue Thin" panose="020B0403020202020204" pitchFamily="34" charset="0"/>
                        <a:ea typeface="Helvetica Neue Thin" panose="020B0403020202020204" pitchFamily="34" charset="0"/>
                      </a:endParaRPr>
                    </a:p>
                  </a:txBody>
                  <a:tcPr/>
                </a:tc>
                <a:tc>
                  <a:txBody>
                    <a:bodyPr/>
                    <a:lstStyle/>
                    <a:p>
                      <a:pPr algn="ctr"/>
                      <a:endParaRPr lang="en-US" sz="9600" b="0" i="0" dirty="0">
                        <a:latin typeface="Helvetica Neue Thin" panose="020B0403020202020204" pitchFamily="34" charset="0"/>
                        <a:ea typeface="Helvetica Neue Thin" panose="020B0403020202020204" pitchFamily="34" charset="0"/>
                      </a:endParaRPr>
                    </a:p>
                  </a:txBody>
                  <a:tcPr/>
                </a:tc>
                <a:extLst>
                  <a:ext uri="{0D108BD9-81ED-4DB2-BD59-A6C34878D82A}">
                    <a16:rowId xmlns:a16="http://schemas.microsoft.com/office/drawing/2014/main" val="655350267"/>
                  </a:ext>
                </a:extLst>
              </a:tr>
            </a:tbl>
          </a:graphicData>
        </a:graphic>
      </p:graphicFrame>
      <p:sp>
        <p:nvSpPr>
          <p:cNvPr id="6" name="TextBox 5">
            <a:extLst>
              <a:ext uri="{FF2B5EF4-FFF2-40B4-BE49-F238E27FC236}">
                <a16:creationId xmlns:a16="http://schemas.microsoft.com/office/drawing/2014/main" id="{D432F415-AB8B-054E-BA8C-8B57606D8872}"/>
              </a:ext>
            </a:extLst>
          </p:cNvPr>
          <p:cNvSpPr txBox="1"/>
          <p:nvPr/>
        </p:nvSpPr>
        <p:spPr>
          <a:xfrm>
            <a:off x="7315200" y="25341943"/>
            <a:ext cx="29260800" cy="1569660"/>
          </a:xfrm>
          <a:prstGeom prst="rect">
            <a:avLst/>
          </a:prstGeom>
          <a:noFill/>
        </p:spPr>
        <p:txBody>
          <a:bodyPr wrap="square" rtlCol="0">
            <a:spAutoFit/>
          </a:bodyPr>
          <a:lstStyle/>
          <a:p>
            <a:r>
              <a:rPr lang="en-US" sz="9600" dirty="0">
                <a:latin typeface="Helvetica Neue Thin" panose="020B0403020202020204" pitchFamily="34" charset="0"/>
                <a:ea typeface="Helvetica Neue Thin" panose="020B0403020202020204" pitchFamily="34" charset="0"/>
              </a:rPr>
              <a:t>Measured Fraction of CO2 in Air: Some value</a:t>
            </a:r>
          </a:p>
        </p:txBody>
      </p:sp>
    </p:spTree>
    <p:extLst>
      <p:ext uri="{BB962C8B-B14F-4D97-AF65-F5344CB8AC3E}">
        <p14:creationId xmlns:p14="http://schemas.microsoft.com/office/powerpoint/2010/main" val="68473378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692C-E2DA-2E4C-9113-7F7DDC4A97E3}"/>
              </a:ext>
            </a:extLst>
          </p:cNvPr>
          <p:cNvSpPr>
            <a:spLocks noGrp="1"/>
          </p:cNvSpPr>
          <p:nvPr>
            <p:ph type="title"/>
          </p:nvPr>
        </p:nvSpPr>
        <p:spPr/>
        <p:txBody>
          <a:bodyPr/>
          <a:lstStyle/>
          <a:p>
            <a:r>
              <a:rPr lang="en-US" dirty="0">
                <a:latin typeface="Helvetica Neue Thin" panose="020B0403020202020204" pitchFamily="34" charset="0"/>
                <a:ea typeface="Helvetica Neue Thin" panose="020B0403020202020204" pitchFamily="34" charset="0"/>
              </a:rPr>
              <a:t>Conclusions</a:t>
            </a:r>
            <a:endParaRPr lang="en-US" baseline="-25000" dirty="0">
              <a:latin typeface="Helvetica Neue Thin" panose="020B0403020202020204" pitchFamily="34" charset="0"/>
              <a:ea typeface="Helvetica Neue Thin" panose="020B0403020202020204" pitchFamily="34" charset="0"/>
            </a:endParaRPr>
          </a:p>
        </p:txBody>
      </p:sp>
    </p:spTree>
    <p:extLst>
      <p:ext uri="{BB962C8B-B14F-4D97-AF65-F5344CB8AC3E}">
        <p14:creationId xmlns:p14="http://schemas.microsoft.com/office/powerpoint/2010/main" val="9897931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692C-E2DA-2E4C-9113-7F7DDC4A97E3}"/>
              </a:ext>
            </a:extLst>
          </p:cNvPr>
          <p:cNvSpPr>
            <a:spLocks noGrp="1"/>
          </p:cNvSpPr>
          <p:nvPr>
            <p:ph type="title"/>
          </p:nvPr>
        </p:nvSpPr>
        <p:spPr/>
        <p:txBody>
          <a:bodyPr/>
          <a:lstStyle/>
          <a:p>
            <a:r>
              <a:rPr lang="en-US" dirty="0">
                <a:latin typeface="Helvetica Neue Thin" panose="020B0403020202020204" pitchFamily="34" charset="0"/>
                <a:ea typeface="Helvetica Neue Thin" panose="020B0403020202020204" pitchFamily="34" charset="0"/>
              </a:rPr>
              <a:t>References</a:t>
            </a:r>
            <a:endParaRPr lang="en-US" baseline="-25000" dirty="0">
              <a:latin typeface="Helvetica Neue Thin" panose="020B0403020202020204" pitchFamily="34" charset="0"/>
              <a:ea typeface="Helvetica Neue Thin" panose="020B0403020202020204" pitchFamily="34" charset="0"/>
            </a:endParaRPr>
          </a:p>
        </p:txBody>
      </p:sp>
    </p:spTree>
    <p:extLst>
      <p:ext uri="{BB962C8B-B14F-4D97-AF65-F5344CB8AC3E}">
        <p14:creationId xmlns:p14="http://schemas.microsoft.com/office/powerpoint/2010/main" val="403754483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AEBF5-0F6E-6148-9869-ED8B547ED6F7}"/>
              </a:ext>
            </a:extLst>
          </p:cNvPr>
          <p:cNvSpPr>
            <a:spLocks noGrp="1"/>
          </p:cNvSpPr>
          <p:nvPr>
            <p:ph type="title"/>
          </p:nvPr>
        </p:nvSpPr>
        <p:spPr>
          <a:xfrm>
            <a:off x="6302828" y="10438318"/>
            <a:ext cx="31285544" cy="5486400"/>
          </a:xfrm>
        </p:spPr>
        <p:txBody>
          <a:bodyPr>
            <a:normAutofit/>
          </a:bodyPr>
          <a:lstStyle/>
          <a:p>
            <a:r>
              <a:rPr lang="en-US" sz="14000" dirty="0">
                <a:latin typeface="Helvetica Neue Thin" panose="020B0403020202020204" pitchFamily="34" charset="0"/>
                <a:ea typeface="Helvetica Neue Thin" panose="020B0403020202020204" pitchFamily="34" charset="0"/>
              </a:rPr>
              <a:t>Fourier Transform Infrared Spectroscopy of CO2 and Air</a:t>
            </a:r>
          </a:p>
        </p:txBody>
      </p:sp>
      <p:sp>
        <p:nvSpPr>
          <p:cNvPr id="6" name="Title 1">
            <a:extLst>
              <a:ext uri="{FF2B5EF4-FFF2-40B4-BE49-F238E27FC236}">
                <a16:creationId xmlns:a16="http://schemas.microsoft.com/office/drawing/2014/main" id="{0398FC08-A4E5-6B4E-BD09-7EB44FF0E32A}"/>
              </a:ext>
            </a:extLst>
          </p:cNvPr>
          <p:cNvSpPr txBox="1">
            <a:spLocks/>
          </p:cNvSpPr>
          <p:nvPr/>
        </p:nvSpPr>
        <p:spPr>
          <a:xfrm>
            <a:off x="6302828" y="17514033"/>
            <a:ext cx="31285544" cy="5486400"/>
          </a:xfrm>
          <a:prstGeom prst="rect">
            <a:avLst/>
          </a:prstGeom>
        </p:spPr>
        <p:txBody>
          <a:bodyPr vert="horz" lIns="376108" tIns="188056" rIns="376108" bIns="188056" rtlCol="0" anchor="ctr">
            <a:normAutofit/>
          </a:bodyPr>
          <a:lstStyle>
            <a:defPPr>
              <a:defRPr kern="1200" smtId="4294967295"/>
            </a:defPPr>
            <a:lvl1pPr algn="ctr" defTabSz="2820815" rtl="0" eaLnBrk="1" latinLnBrk="0" hangingPunct="1">
              <a:spcBef>
                <a:spcPct val="0"/>
              </a:spcBef>
              <a:buNone/>
              <a:defRPr sz="13575" kern="1200">
                <a:solidFill>
                  <a:schemeClr val="tx1"/>
                </a:solidFill>
                <a:latin typeface="+mj-lt"/>
                <a:ea typeface="+mj-ea"/>
                <a:cs typeface="+mj-cs"/>
              </a:defRPr>
            </a:lvl1pPr>
          </a:lstStyle>
          <a:p>
            <a:r>
              <a:rPr lang="en-US" sz="14000" dirty="0">
                <a:latin typeface="Helvetica Neue Thin" panose="020B0403020202020204" pitchFamily="34" charset="0"/>
                <a:ea typeface="Helvetica Neue Thin" panose="020B0403020202020204" pitchFamily="34" charset="0"/>
              </a:rPr>
              <a:t>Esther Lin | ENPH 352 | 11726156</a:t>
            </a:r>
          </a:p>
        </p:txBody>
      </p:sp>
    </p:spTree>
    <p:extLst>
      <p:ext uri="{BB962C8B-B14F-4D97-AF65-F5344CB8AC3E}">
        <p14:creationId xmlns:p14="http://schemas.microsoft.com/office/powerpoint/2010/main" val="7339276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D3CA6-0051-E349-8779-0E9D17608744}"/>
              </a:ext>
            </a:extLst>
          </p:cNvPr>
          <p:cNvSpPr>
            <a:spLocks noGrp="1"/>
          </p:cNvSpPr>
          <p:nvPr>
            <p:ph type="title"/>
          </p:nvPr>
        </p:nvSpPr>
        <p:spPr/>
        <p:txBody>
          <a:bodyPr/>
          <a:lstStyle/>
          <a:p>
            <a:r>
              <a:rPr lang="en-US" dirty="0">
                <a:latin typeface="Helvetica Neue Thin" panose="020B0403020202020204" pitchFamily="34" charset="0"/>
                <a:ea typeface="Helvetica Neue Thin" panose="020B0403020202020204" pitchFamily="34" charset="0"/>
              </a:rPr>
              <a:t>Objectives</a:t>
            </a:r>
          </a:p>
        </p:txBody>
      </p:sp>
      <p:sp>
        <p:nvSpPr>
          <p:cNvPr id="3" name="Content Placeholder 2">
            <a:extLst>
              <a:ext uri="{FF2B5EF4-FFF2-40B4-BE49-F238E27FC236}">
                <a16:creationId xmlns:a16="http://schemas.microsoft.com/office/drawing/2014/main" id="{CAF8B5BF-1AC3-5546-907C-8B8BF8546C95}"/>
              </a:ext>
            </a:extLst>
          </p:cNvPr>
          <p:cNvSpPr>
            <a:spLocks noGrp="1"/>
          </p:cNvSpPr>
          <p:nvPr>
            <p:ph idx="1"/>
          </p:nvPr>
        </p:nvSpPr>
        <p:spPr>
          <a:xfrm>
            <a:off x="5878285" y="7680962"/>
            <a:ext cx="35818357" cy="21724623"/>
          </a:xfrm>
        </p:spPr>
        <p:txBody>
          <a:bodyPr/>
          <a:lstStyle/>
          <a:p>
            <a:pPr marL="1371600" indent="-1371600">
              <a:lnSpc>
                <a:spcPct val="110000"/>
              </a:lnSpc>
              <a:buFont typeface="+mj-lt"/>
              <a:buAutoNum type="arabicPeriod"/>
            </a:pPr>
            <a:r>
              <a:rPr lang="en-US" sz="9600" dirty="0">
                <a:latin typeface="Helvetica Neue Thin" panose="020B0403020202020204" pitchFamily="34" charset="0"/>
                <a:ea typeface="Helvetica Neue Thin" panose="020B0403020202020204" pitchFamily="34" charset="0"/>
                <a:cs typeface="Open Sans" panose="020B0606030504020204" pitchFamily="34" charset="0"/>
              </a:rPr>
              <a:t>To understand and familiarize yourself with infrared spectroscopy as a measurement tool. </a:t>
            </a:r>
          </a:p>
          <a:p>
            <a:pPr marL="1371600" indent="-1371600">
              <a:lnSpc>
                <a:spcPct val="110000"/>
              </a:lnSpc>
              <a:buFont typeface="+mj-lt"/>
              <a:buAutoNum type="arabicPeriod"/>
            </a:pPr>
            <a:endParaRPr lang="en-US" sz="9600" dirty="0">
              <a:latin typeface="Helvetica Neue Thin" panose="020B0403020202020204" pitchFamily="34" charset="0"/>
              <a:ea typeface="Helvetica Neue Thin" panose="020B0403020202020204" pitchFamily="34" charset="0"/>
              <a:cs typeface="Open Sans" panose="020B0606030504020204" pitchFamily="34" charset="0"/>
            </a:endParaRPr>
          </a:p>
          <a:p>
            <a:pPr marL="1371600" indent="-1371600">
              <a:lnSpc>
                <a:spcPct val="110000"/>
              </a:lnSpc>
              <a:buFont typeface="+mj-lt"/>
              <a:buAutoNum type="arabicPeriod"/>
            </a:pPr>
            <a:r>
              <a:rPr lang="en-US" sz="9600" dirty="0">
                <a:latin typeface="Helvetica Neue Thin" panose="020B0403020202020204" pitchFamily="34" charset="0"/>
                <a:ea typeface="Helvetica Neue Thin" panose="020B0403020202020204" pitchFamily="34" charset="0"/>
                <a:cs typeface="Open Sans" panose="020B0606030504020204" pitchFamily="34" charset="0"/>
              </a:rPr>
              <a:t>To measure and understand the absorption spectra of several gases</a:t>
            </a:r>
          </a:p>
        </p:txBody>
      </p:sp>
    </p:spTree>
    <p:extLst>
      <p:ext uri="{BB962C8B-B14F-4D97-AF65-F5344CB8AC3E}">
        <p14:creationId xmlns:p14="http://schemas.microsoft.com/office/powerpoint/2010/main" val="3560090966"/>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0200C-AC3E-F140-BDB0-CC6AB2504387}"/>
              </a:ext>
            </a:extLst>
          </p:cNvPr>
          <p:cNvSpPr>
            <a:spLocks noGrp="1"/>
          </p:cNvSpPr>
          <p:nvPr>
            <p:ph type="title"/>
          </p:nvPr>
        </p:nvSpPr>
        <p:spPr/>
        <p:txBody>
          <a:bodyPr/>
          <a:lstStyle/>
          <a:p>
            <a:r>
              <a:rPr lang="en-US" dirty="0">
                <a:latin typeface="Helvetica Neue Thin" panose="020B0403020202020204" pitchFamily="34" charset="0"/>
                <a:ea typeface="Helvetica Neue Thin" panose="020B0403020202020204" pitchFamily="34" charset="0"/>
              </a:rPr>
              <a:t>Theory</a:t>
            </a:r>
          </a:p>
        </p:txBody>
      </p:sp>
      <p:sp>
        <p:nvSpPr>
          <p:cNvPr id="3" name="Content Placeholder 2">
            <a:extLst>
              <a:ext uri="{FF2B5EF4-FFF2-40B4-BE49-F238E27FC236}">
                <a16:creationId xmlns:a16="http://schemas.microsoft.com/office/drawing/2014/main" id="{F80B5D9B-4D70-2344-9769-042B2E8DF0AB}"/>
              </a:ext>
            </a:extLst>
          </p:cNvPr>
          <p:cNvSpPr>
            <a:spLocks noGrp="1"/>
          </p:cNvSpPr>
          <p:nvPr>
            <p:ph idx="1"/>
          </p:nvPr>
        </p:nvSpPr>
        <p:spPr>
          <a:xfrm>
            <a:off x="2194561" y="7680962"/>
            <a:ext cx="25026078" cy="22600922"/>
          </a:xfrm>
        </p:spPr>
        <p:txBody>
          <a:bodyPr>
            <a:normAutofit lnSpcReduction="10000"/>
          </a:bodyPr>
          <a:lstStyle/>
          <a:p>
            <a:pPr marL="0" indent="0">
              <a:buNone/>
            </a:pPr>
            <a:r>
              <a:rPr lang="en-CA" dirty="0">
                <a:latin typeface="Helvetica Neue Thin" panose="020B0403020202020204" pitchFamily="34" charset="0"/>
                <a:ea typeface="Helvetica Neue Thin" panose="020B0403020202020204" pitchFamily="34" charset="0"/>
              </a:rPr>
              <a:t>In the mid-infrared (MIR) region of the electromagnetic spectrum, molecules absorb (or emit) light through the interaction between the photons and the vibrating electric dipoles of the molecule. </a:t>
            </a:r>
          </a:p>
          <a:p>
            <a:pPr marL="0" indent="0">
              <a:buNone/>
            </a:pPr>
            <a:endParaRPr lang="en-CA" dirty="0">
              <a:latin typeface="Helvetica Neue Thin" panose="020B0403020202020204" pitchFamily="34" charset="0"/>
              <a:ea typeface="Helvetica Neue Thin" panose="020B0403020202020204" pitchFamily="34" charset="0"/>
            </a:endParaRPr>
          </a:p>
          <a:p>
            <a:pPr marL="0" indent="0">
              <a:buNone/>
            </a:pPr>
            <a:r>
              <a:rPr lang="en-CA" dirty="0">
                <a:latin typeface="Helvetica Neue Thin" panose="020B0403020202020204" pitchFamily="34" charset="0"/>
                <a:ea typeface="Helvetica Neue Thin" panose="020B0403020202020204" pitchFamily="34" charset="0"/>
              </a:rPr>
              <a:t>In FTIR, a beam carrying many frequencies is shone on a sample. We measure how much of that beam is absorbed and transmitted by the sample.</a:t>
            </a:r>
          </a:p>
          <a:p>
            <a:pPr marL="0" indent="0">
              <a:buNone/>
            </a:pPr>
            <a:endParaRPr lang="en-CA" dirty="0">
              <a:latin typeface="Helvetica Neue Thin" panose="020B0403020202020204" pitchFamily="34" charset="0"/>
              <a:ea typeface="Helvetica Neue Thin" panose="020B0403020202020204" pitchFamily="34" charset="0"/>
            </a:endParaRPr>
          </a:p>
          <a:p>
            <a:pPr marL="0" indent="0">
              <a:buNone/>
            </a:pPr>
            <a:r>
              <a:rPr lang="en-CA" dirty="0">
                <a:latin typeface="Helvetica Neue Thin" panose="020B0403020202020204" pitchFamily="34" charset="0"/>
                <a:ea typeface="Helvetica Neue Thin" panose="020B0403020202020204" pitchFamily="34" charset="0"/>
              </a:rPr>
              <a:t>With the transmission and absorbance spectra, we can </a:t>
            </a:r>
            <a:r>
              <a:rPr lang="en-CA" b="1" dirty="0">
                <a:latin typeface="Helvetica Neue Thin" panose="020B0403020202020204" pitchFamily="34" charset="0"/>
                <a:ea typeface="Helvetica Neue Thin" panose="020B0403020202020204" pitchFamily="34" charset="0"/>
              </a:rPr>
              <a:t>identify</a:t>
            </a:r>
            <a:r>
              <a:rPr lang="en-CA" dirty="0">
                <a:latin typeface="Helvetica Neue Thin" panose="020B0403020202020204" pitchFamily="34" charset="0"/>
                <a:ea typeface="Helvetica Neue Thin" panose="020B0403020202020204" pitchFamily="34" charset="0"/>
              </a:rPr>
              <a:t> the molecules in the sample.</a:t>
            </a:r>
          </a:p>
          <a:p>
            <a:pPr marL="0" indent="0">
              <a:buNone/>
            </a:pPr>
            <a:endParaRPr lang="en-CA" dirty="0">
              <a:latin typeface="Helvetica Neue Thin" panose="020B0403020202020204" pitchFamily="34" charset="0"/>
              <a:ea typeface="Helvetica Neue Thin" panose="020B0403020202020204" pitchFamily="34" charset="0"/>
            </a:endParaRPr>
          </a:p>
          <a:p>
            <a:pPr marL="0" indent="0">
              <a:buNone/>
            </a:pPr>
            <a:endParaRPr lang="en-CA" dirty="0">
              <a:latin typeface="Helvetica Neue Thin" panose="020B0403020202020204" pitchFamily="34" charset="0"/>
              <a:ea typeface="Helvetica Neue Thin" panose="020B0403020202020204" pitchFamily="34" charset="0"/>
            </a:endParaRPr>
          </a:p>
        </p:txBody>
      </p:sp>
      <p:pic>
        <p:nvPicPr>
          <p:cNvPr id="6" name="Picture 5">
            <a:extLst>
              <a:ext uri="{FF2B5EF4-FFF2-40B4-BE49-F238E27FC236}">
                <a16:creationId xmlns:a16="http://schemas.microsoft.com/office/drawing/2014/main" id="{5E9DB8C6-AA5C-E641-B767-D85F76651671}"/>
              </a:ext>
            </a:extLst>
          </p:cNvPr>
          <p:cNvPicPr>
            <a:picLocks noChangeAspect="1"/>
          </p:cNvPicPr>
          <p:nvPr/>
        </p:nvPicPr>
        <p:blipFill>
          <a:blip r:embed="rId2"/>
          <a:stretch>
            <a:fillRect/>
          </a:stretch>
        </p:blipFill>
        <p:spPr>
          <a:xfrm>
            <a:off x="27220639" y="6804663"/>
            <a:ext cx="14476000" cy="23865838"/>
          </a:xfrm>
          <a:prstGeom prst="rect">
            <a:avLst/>
          </a:prstGeom>
        </p:spPr>
      </p:pic>
      <p:sp>
        <p:nvSpPr>
          <p:cNvPr id="7" name="Rectangle 6">
            <a:extLst>
              <a:ext uri="{FF2B5EF4-FFF2-40B4-BE49-F238E27FC236}">
                <a16:creationId xmlns:a16="http://schemas.microsoft.com/office/drawing/2014/main" id="{39C4055D-7598-9B4D-9003-B8110636CFF9}"/>
              </a:ext>
            </a:extLst>
          </p:cNvPr>
          <p:cNvSpPr/>
          <p:nvPr/>
        </p:nvSpPr>
        <p:spPr>
          <a:xfrm>
            <a:off x="2194561" y="29927077"/>
            <a:ext cx="15951803" cy="1231106"/>
          </a:xfrm>
          <a:prstGeom prst="rect">
            <a:avLst/>
          </a:prstGeom>
        </p:spPr>
        <p:txBody>
          <a:bodyPr wrap="none">
            <a:spAutoFit/>
          </a:bodyPr>
          <a:lstStyle/>
          <a:p>
            <a:r>
              <a:rPr lang="en-CA" dirty="0">
                <a:latin typeface="Helvetica Neue Thin" panose="020B0403020202020204" pitchFamily="34" charset="0"/>
                <a:ea typeface="Helvetica Neue Thin" panose="020B0403020202020204" pitchFamily="34" charset="0"/>
                <a:hlinkClick r:id="rId3"/>
              </a:rPr>
              <a:t>http://brussels-scientific.com/?p=5975</a:t>
            </a:r>
            <a:r>
              <a:rPr lang="en-CA" dirty="0">
                <a:latin typeface="Helvetica Neue Thin" panose="020B0403020202020204" pitchFamily="34" charset="0"/>
                <a:ea typeface="Helvetica Neue Thin" panose="020B0403020202020204" pitchFamily="34" charset="0"/>
              </a:rPr>
              <a:t> </a:t>
            </a:r>
            <a:endParaRPr lang="en-US" dirty="0">
              <a:latin typeface="Helvetica Neue Thin" panose="020B0403020202020204" pitchFamily="34" charset="0"/>
              <a:ea typeface="Helvetica Neue Thin" panose="020B0403020202020204" pitchFamily="34" charset="0"/>
            </a:endParaRPr>
          </a:p>
        </p:txBody>
      </p:sp>
    </p:spTree>
    <p:extLst>
      <p:ext uri="{BB962C8B-B14F-4D97-AF65-F5344CB8AC3E}">
        <p14:creationId xmlns:p14="http://schemas.microsoft.com/office/powerpoint/2010/main" val="276042244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3E3AD-46A7-C343-BFD0-6CE0D373681C}"/>
              </a:ext>
            </a:extLst>
          </p:cNvPr>
          <p:cNvSpPr>
            <a:spLocks noGrp="1"/>
          </p:cNvSpPr>
          <p:nvPr>
            <p:ph type="title"/>
          </p:nvPr>
        </p:nvSpPr>
        <p:spPr/>
        <p:txBody>
          <a:bodyPr/>
          <a:lstStyle/>
          <a:p>
            <a:r>
              <a:rPr lang="en-US" dirty="0">
                <a:latin typeface="Helvetica Neue Thin" panose="020B0403020202020204" pitchFamily="34" charset="0"/>
                <a:ea typeface="Helvetica Neue Thin" panose="020B0403020202020204" pitchFamily="34" charset="0"/>
              </a:rPr>
              <a:t>General Setup</a:t>
            </a:r>
          </a:p>
        </p:txBody>
      </p:sp>
      <p:sp>
        <p:nvSpPr>
          <p:cNvPr id="6" name="Content Placeholder 5">
            <a:extLst>
              <a:ext uri="{FF2B5EF4-FFF2-40B4-BE49-F238E27FC236}">
                <a16:creationId xmlns:a16="http://schemas.microsoft.com/office/drawing/2014/main" id="{41801D8A-40B5-664B-BC36-059AA1FE4A57}"/>
              </a:ext>
            </a:extLst>
          </p:cNvPr>
          <p:cNvSpPr>
            <a:spLocks noGrp="1"/>
          </p:cNvSpPr>
          <p:nvPr>
            <p:ph idx="1"/>
          </p:nvPr>
        </p:nvSpPr>
        <p:spPr>
          <a:xfrm>
            <a:off x="2194561" y="22794685"/>
            <a:ext cx="39502082" cy="8164286"/>
          </a:xfrm>
        </p:spPr>
        <p:txBody>
          <a:bodyPr>
            <a:normAutofit fontScale="85000" lnSpcReduction="20000"/>
          </a:bodyPr>
          <a:lstStyle/>
          <a:p>
            <a:pPr marL="0" indent="0">
              <a:buNone/>
            </a:pPr>
            <a:r>
              <a:rPr lang="en-CA" dirty="0">
                <a:latin typeface="Helvetica Neue Thin" panose="020B0403020202020204" pitchFamily="34" charset="0"/>
                <a:ea typeface="Helvetica Neue Thin" panose="020B0403020202020204" pitchFamily="34" charset="0"/>
              </a:rPr>
              <a:t>The FTIR is based on the Michelson interferometer. A laser with a range of wavelengths is shown on a </a:t>
            </a:r>
            <a:r>
              <a:rPr lang="en-CA" dirty="0" err="1">
                <a:latin typeface="Helvetica Neue Thin" panose="020B0403020202020204" pitchFamily="34" charset="0"/>
                <a:ea typeface="Helvetica Neue Thin" panose="020B0403020202020204" pitchFamily="34" charset="0"/>
              </a:rPr>
              <a:t>beamsplitter</a:t>
            </a:r>
            <a:r>
              <a:rPr lang="en-CA" dirty="0">
                <a:latin typeface="Helvetica Neue Thin" panose="020B0403020202020204" pitchFamily="34" charset="0"/>
                <a:ea typeface="Helvetica Neue Thin" panose="020B0403020202020204" pitchFamily="34" charset="0"/>
              </a:rPr>
              <a:t>, which splits the light into two branches. The first branch hits mirror M2, and get transmitted directly to the detector through the gas cell. The second beam travels to a translatable mirror M1. By shifting M1, different wavelengths are selected to pass through the gas cell. At the detector, it records the interaction of the beams with the molecules (interferogram) in the gas cell and sends the information to a computer for analysis with the Fourier Transform.</a:t>
            </a:r>
            <a:endParaRPr lang="en-US" dirty="0">
              <a:latin typeface="Helvetica Neue Thin" panose="020B0403020202020204" pitchFamily="34" charset="0"/>
              <a:ea typeface="Helvetica Neue Thin" panose="020B0403020202020204" pitchFamily="34" charset="0"/>
            </a:endParaRPr>
          </a:p>
        </p:txBody>
      </p:sp>
      <p:pic>
        <p:nvPicPr>
          <p:cNvPr id="7" name="Picture 6">
            <a:extLst>
              <a:ext uri="{FF2B5EF4-FFF2-40B4-BE49-F238E27FC236}">
                <a16:creationId xmlns:a16="http://schemas.microsoft.com/office/drawing/2014/main" id="{E2BFF7A6-5E02-1947-93DB-31062F37C5D8}"/>
              </a:ext>
            </a:extLst>
          </p:cNvPr>
          <p:cNvPicPr>
            <a:picLocks noChangeAspect="1"/>
          </p:cNvPicPr>
          <p:nvPr/>
        </p:nvPicPr>
        <p:blipFill>
          <a:blip r:embed="rId2"/>
          <a:stretch>
            <a:fillRect/>
          </a:stretch>
        </p:blipFill>
        <p:spPr>
          <a:xfrm>
            <a:off x="8686800" y="6183239"/>
            <a:ext cx="27859467" cy="15832032"/>
          </a:xfrm>
          <a:prstGeom prst="rect">
            <a:avLst/>
          </a:prstGeom>
        </p:spPr>
      </p:pic>
    </p:spTree>
    <p:extLst>
      <p:ext uri="{BB962C8B-B14F-4D97-AF65-F5344CB8AC3E}">
        <p14:creationId xmlns:p14="http://schemas.microsoft.com/office/powerpoint/2010/main" val="160130748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03D7D-585F-4C42-AD1B-77CEB924331C}"/>
              </a:ext>
            </a:extLst>
          </p:cNvPr>
          <p:cNvSpPr>
            <a:spLocks noGrp="1"/>
          </p:cNvSpPr>
          <p:nvPr>
            <p:ph type="title"/>
          </p:nvPr>
        </p:nvSpPr>
        <p:spPr/>
        <p:txBody>
          <a:bodyPr/>
          <a:lstStyle/>
          <a:p>
            <a:r>
              <a:rPr lang="en-US" dirty="0">
                <a:latin typeface="Helvetica Neue Thin" panose="020B0403020202020204" pitchFamily="34" charset="0"/>
                <a:ea typeface="Helvetica Neue Thin" panose="020B0403020202020204" pitchFamily="34" charset="0"/>
              </a:rPr>
              <a:t>Method: Data Collection</a:t>
            </a:r>
          </a:p>
        </p:txBody>
      </p:sp>
      <p:sp>
        <p:nvSpPr>
          <p:cNvPr id="3" name="Content Placeholder 2">
            <a:extLst>
              <a:ext uri="{FF2B5EF4-FFF2-40B4-BE49-F238E27FC236}">
                <a16:creationId xmlns:a16="http://schemas.microsoft.com/office/drawing/2014/main" id="{51C39D8F-F410-E94C-8F05-0E1659FF8B43}"/>
              </a:ext>
            </a:extLst>
          </p:cNvPr>
          <p:cNvSpPr>
            <a:spLocks noGrp="1"/>
          </p:cNvSpPr>
          <p:nvPr>
            <p:ph idx="1"/>
          </p:nvPr>
        </p:nvSpPr>
        <p:spPr>
          <a:xfrm>
            <a:off x="2194561" y="7680963"/>
            <a:ext cx="39502082" cy="23919174"/>
          </a:xfrm>
        </p:spPr>
        <p:txBody>
          <a:bodyPr>
            <a:normAutofit lnSpcReduction="10000"/>
          </a:bodyPr>
          <a:lstStyle/>
          <a:p>
            <a:pPr marL="1371600" indent="-1371600">
              <a:buAutoNum type="arabicPeriod"/>
            </a:pPr>
            <a:r>
              <a:rPr lang="en-US" dirty="0">
                <a:latin typeface="Helvetica Neue Thin" panose="020B0403020202020204" pitchFamily="34" charset="0"/>
                <a:ea typeface="Helvetica Neue Thin" panose="020B0403020202020204" pitchFamily="34" charset="0"/>
              </a:rPr>
              <a:t>Collect interferogram of system with no gas cell present to calibrate the FTIR translatable mirror to zero path length difference and maximum signal to noise. Sample interferogram below.</a:t>
            </a:r>
          </a:p>
          <a:p>
            <a:pPr marL="1371600" indent="-1371600">
              <a:buAutoNum type="arabicPeriod"/>
            </a:pPr>
            <a:endParaRPr lang="en-US" dirty="0">
              <a:latin typeface="Helvetica Neue Thin" panose="020B0403020202020204" pitchFamily="34" charset="0"/>
              <a:ea typeface="Helvetica Neue Thin" panose="020B0403020202020204" pitchFamily="34" charset="0"/>
            </a:endParaRPr>
          </a:p>
          <a:p>
            <a:pPr marL="1371600" indent="-1371600">
              <a:buAutoNum type="arabicPeriod"/>
            </a:pPr>
            <a:endParaRPr lang="en-US" dirty="0">
              <a:latin typeface="Helvetica Neue Thin" panose="020B0403020202020204" pitchFamily="34" charset="0"/>
              <a:ea typeface="Helvetica Neue Thin" panose="020B0403020202020204" pitchFamily="34" charset="0"/>
            </a:endParaRPr>
          </a:p>
          <a:p>
            <a:pPr marL="1371600" indent="-1371600">
              <a:buAutoNum type="arabicPeriod"/>
            </a:pPr>
            <a:endParaRPr lang="en-US" dirty="0">
              <a:latin typeface="Helvetica Neue Thin" panose="020B0403020202020204" pitchFamily="34" charset="0"/>
              <a:ea typeface="Helvetica Neue Thin" panose="020B0403020202020204" pitchFamily="34" charset="0"/>
            </a:endParaRPr>
          </a:p>
          <a:p>
            <a:pPr marL="1371600" indent="-1371600">
              <a:buAutoNum type="arabicPeriod"/>
            </a:pPr>
            <a:endParaRPr lang="en-US" dirty="0">
              <a:latin typeface="Helvetica Neue Thin" panose="020B0403020202020204" pitchFamily="34" charset="0"/>
              <a:ea typeface="Helvetica Neue Thin" panose="020B0403020202020204" pitchFamily="34" charset="0"/>
            </a:endParaRPr>
          </a:p>
          <a:p>
            <a:pPr marL="1371600" indent="-1371600">
              <a:buAutoNum type="arabicPeriod"/>
            </a:pPr>
            <a:endParaRPr lang="en-US" dirty="0">
              <a:latin typeface="Helvetica Neue Thin" panose="020B0403020202020204" pitchFamily="34" charset="0"/>
              <a:ea typeface="Helvetica Neue Thin" panose="020B0403020202020204" pitchFamily="34" charset="0"/>
            </a:endParaRPr>
          </a:p>
          <a:p>
            <a:pPr marL="1371600" indent="-1371600">
              <a:buAutoNum type="arabicPeriod"/>
            </a:pPr>
            <a:endParaRPr lang="en-US" dirty="0">
              <a:latin typeface="Helvetica Neue Thin" panose="020B0403020202020204" pitchFamily="34" charset="0"/>
              <a:ea typeface="Helvetica Neue Thin" panose="020B0403020202020204" pitchFamily="34" charset="0"/>
            </a:endParaRPr>
          </a:p>
          <a:p>
            <a:pPr marL="1371600" indent="-1371600">
              <a:buAutoNum type="arabicPeriod"/>
            </a:pPr>
            <a:endParaRPr lang="en-US" dirty="0">
              <a:latin typeface="Helvetica Neue Thin" panose="020B0403020202020204" pitchFamily="34" charset="0"/>
              <a:ea typeface="Helvetica Neue Thin" panose="020B0403020202020204" pitchFamily="34" charset="0"/>
            </a:endParaRPr>
          </a:p>
          <a:p>
            <a:pPr marL="1371600" indent="-1371600">
              <a:buAutoNum type="arabicPeriod"/>
            </a:pPr>
            <a:r>
              <a:rPr lang="en-US" dirty="0">
                <a:latin typeface="Helvetica Neue Thin" panose="020B0403020202020204" pitchFamily="34" charset="0"/>
                <a:ea typeface="Helvetica Neue Thin" panose="020B0403020202020204" pitchFamily="34" charset="0"/>
              </a:rPr>
              <a:t>Purge the FTIR and gas cell sufficiently with N</a:t>
            </a:r>
            <a:r>
              <a:rPr lang="en-US" baseline="-25000" dirty="0">
                <a:latin typeface="Helvetica Neue Thin" panose="020B0403020202020204" pitchFamily="34" charset="0"/>
                <a:ea typeface="Helvetica Neue Thin" panose="020B0403020202020204" pitchFamily="34" charset="0"/>
              </a:rPr>
              <a:t>2. </a:t>
            </a:r>
            <a:r>
              <a:rPr lang="en-US" dirty="0">
                <a:latin typeface="Helvetica Neue Thin" panose="020B0403020202020204" pitchFamily="34" charset="0"/>
                <a:ea typeface="Helvetica Neue Thin" panose="020B0403020202020204" pitchFamily="34" charset="0"/>
              </a:rPr>
              <a:t>Collect interferogram. This will be the normalization spectra. </a:t>
            </a:r>
          </a:p>
          <a:p>
            <a:pPr marL="1371600" indent="-1371600">
              <a:buAutoNum type="arabicPeriod"/>
            </a:pPr>
            <a:r>
              <a:rPr lang="en-US" dirty="0">
                <a:latin typeface="Helvetica Neue Thin" panose="020B0403020202020204" pitchFamily="34" charset="0"/>
                <a:ea typeface="Helvetica Neue Thin" panose="020B0403020202020204" pitchFamily="34" charset="0"/>
              </a:rPr>
              <a:t>Purge the gas cell with CO2. Collect interferogram. </a:t>
            </a:r>
          </a:p>
          <a:p>
            <a:pPr marL="1371600" indent="-1371600">
              <a:buAutoNum type="arabicPeriod"/>
            </a:pPr>
            <a:r>
              <a:rPr lang="en-US" dirty="0">
                <a:latin typeface="Helvetica Neue Thin" panose="020B0403020202020204" pitchFamily="34" charset="0"/>
                <a:ea typeface="Helvetica Neue Thin" panose="020B0403020202020204" pitchFamily="34" charset="0"/>
              </a:rPr>
              <a:t>Purge the gas cell with air, pumped from the air in the lab. Collect interferogram. </a:t>
            </a:r>
          </a:p>
          <a:p>
            <a:pPr marL="1371600" indent="-1371600">
              <a:buAutoNum type="arabicPeriod"/>
            </a:pPr>
            <a:endParaRPr lang="en-US" dirty="0">
              <a:latin typeface="Helvetica Neue Thin" panose="020B0403020202020204" pitchFamily="34" charset="0"/>
              <a:ea typeface="Helvetica Neue Thin" panose="020B0403020202020204" pitchFamily="34" charset="0"/>
            </a:endParaRPr>
          </a:p>
          <a:p>
            <a:pPr marL="0" indent="0">
              <a:buNone/>
            </a:pPr>
            <a:endParaRPr lang="en-US" dirty="0">
              <a:latin typeface="Helvetica Neue Thin" panose="020B0403020202020204" pitchFamily="34" charset="0"/>
              <a:ea typeface="Helvetica Neue Thin" panose="020B0403020202020204" pitchFamily="34" charset="0"/>
            </a:endParaRPr>
          </a:p>
        </p:txBody>
      </p:sp>
      <p:pic>
        <p:nvPicPr>
          <p:cNvPr id="4" name="Picture 3">
            <a:extLst>
              <a:ext uri="{FF2B5EF4-FFF2-40B4-BE49-F238E27FC236}">
                <a16:creationId xmlns:a16="http://schemas.microsoft.com/office/drawing/2014/main" id="{4BC021DD-7EBF-9B44-A05E-BB3EC0A9002E}"/>
              </a:ext>
            </a:extLst>
          </p:cNvPr>
          <p:cNvPicPr>
            <a:picLocks noChangeAspect="1"/>
          </p:cNvPicPr>
          <p:nvPr/>
        </p:nvPicPr>
        <p:blipFill rotWithShape="1">
          <a:blip r:embed="rId2"/>
          <a:srcRect t="5290"/>
          <a:stretch/>
        </p:blipFill>
        <p:spPr>
          <a:xfrm>
            <a:off x="8732995" y="12862564"/>
            <a:ext cx="26425210" cy="9959337"/>
          </a:xfrm>
          <a:prstGeom prst="rect">
            <a:avLst/>
          </a:prstGeom>
        </p:spPr>
      </p:pic>
    </p:spTree>
    <p:extLst>
      <p:ext uri="{BB962C8B-B14F-4D97-AF65-F5344CB8AC3E}">
        <p14:creationId xmlns:p14="http://schemas.microsoft.com/office/powerpoint/2010/main" val="2216237919"/>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03D7D-585F-4C42-AD1B-77CEB924331C}"/>
              </a:ext>
            </a:extLst>
          </p:cNvPr>
          <p:cNvSpPr>
            <a:spLocks noGrp="1"/>
          </p:cNvSpPr>
          <p:nvPr>
            <p:ph type="title"/>
          </p:nvPr>
        </p:nvSpPr>
        <p:spPr/>
        <p:txBody>
          <a:bodyPr/>
          <a:lstStyle/>
          <a:p>
            <a:r>
              <a:rPr lang="en-US" dirty="0">
                <a:latin typeface="Helvetica Neue Thin" panose="020B0403020202020204" pitchFamily="34" charset="0"/>
                <a:ea typeface="Helvetica Neue Thin" panose="020B0403020202020204" pitchFamily="34" charset="0"/>
              </a:rPr>
              <a:t>Method: Data Analysis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1C39D8F-F410-E94C-8F05-0E1659FF8B43}"/>
                  </a:ext>
                </a:extLst>
              </p:cNvPr>
              <p:cNvSpPr>
                <a:spLocks noGrp="1"/>
              </p:cNvSpPr>
              <p:nvPr>
                <p:ph idx="1"/>
              </p:nvPr>
            </p:nvSpPr>
            <p:spPr/>
            <p:txBody>
              <a:bodyPr/>
              <a:lstStyle/>
              <a:p>
                <a:pPr marL="1371600" indent="-1371600">
                  <a:buAutoNum type="arabicPeriod"/>
                </a:pPr>
                <a:r>
                  <a:rPr lang="en-US" dirty="0">
                    <a:latin typeface="Helvetica Neue Thin" panose="020B0403020202020204" pitchFamily="34" charset="0"/>
                    <a:ea typeface="Helvetica Neue Thin" panose="020B0403020202020204" pitchFamily="34" charset="0"/>
                  </a:rPr>
                  <a:t>Apply Mertz correction to all interferograms to smooth noise from ringing that will arise later with the Fourier Transform. </a:t>
                </a:r>
              </a:p>
              <a:p>
                <a:pPr marL="1371600" indent="-1371600">
                  <a:buAutoNum type="arabicPeriod"/>
                </a:pPr>
                <a:r>
                  <a:rPr lang="en-US" dirty="0">
                    <a:latin typeface="Helvetica Neue Thin" panose="020B0403020202020204" pitchFamily="34" charset="0"/>
                    <a:ea typeface="Helvetica Neue Thin" panose="020B0403020202020204" pitchFamily="34" charset="0"/>
                  </a:rPr>
                  <a:t>Apply the Fourier Transforms to all collected interferograms to acquire single beam </a:t>
                </a:r>
                <a:r>
                  <a:rPr lang="en-US" dirty="0" err="1">
                    <a:latin typeface="Helvetica Neue Thin" panose="020B0403020202020204" pitchFamily="34" charset="0"/>
                    <a:ea typeface="Helvetica Neue Thin" panose="020B0403020202020204" pitchFamily="34" charset="0"/>
                  </a:rPr>
                  <a:t>spectras</a:t>
                </a:r>
                <a:r>
                  <a:rPr lang="en-US" dirty="0">
                    <a:latin typeface="Helvetica Neue Thin" panose="020B0403020202020204" pitchFamily="34" charset="0"/>
                    <a:ea typeface="Helvetica Neue Thin" panose="020B0403020202020204" pitchFamily="34" charset="0"/>
                  </a:rPr>
                  <a:t>.</a:t>
                </a:r>
              </a:p>
              <a:p>
                <a:pPr marL="1371600" indent="-1371600">
                  <a:buAutoNum type="arabicPeriod"/>
                </a:pPr>
                <a:r>
                  <a:rPr lang="en-US" dirty="0">
                    <a:latin typeface="Helvetica Neue Thin" panose="020B0403020202020204" pitchFamily="34" charset="0"/>
                    <a:ea typeface="Helvetica Neue Thin" panose="020B0403020202020204" pitchFamily="34" charset="0"/>
                  </a:rPr>
                  <a:t>Using the intensity </a:t>
                </a:r>
                <a14:m>
                  <m:oMath xmlns:m="http://schemas.openxmlformats.org/officeDocument/2006/math">
                    <m:r>
                      <a:rPr lang="en-CA" b="0" i="1" smtClean="0">
                        <a:latin typeface="Cambria Math" panose="02040503050406030204" pitchFamily="18" charset="0"/>
                        <a:ea typeface="Helvetica Neue Thin" panose="020B0403020202020204" pitchFamily="34" charset="0"/>
                      </a:rPr>
                      <m:t>𝐼</m:t>
                    </m:r>
                  </m:oMath>
                </a14:m>
                <a:r>
                  <a:rPr lang="en-US" dirty="0">
                    <a:latin typeface="Helvetica Neue Thin" panose="020B0403020202020204" pitchFamily="34" charset="0"/>
                    <a:ea typeface="Helvetica Neue Thin" panose="020B0403020202020204" pitchFamily="34" charset="0"/>
                  </a:rPr>
                  <a:t> of the normalization spectra, calculate the transmittance (</a:t>
                </a:r>
                <a14:m>
                  <m:oMath xmlns:m="http://schemas.openxmlformats.org/officeDocument/2006/math">
                    <m:r>
                      <a:rPr lang="en-CA" b="0" i="1" smtClean="0">
                        <a:latin typeface="Cambria Math" panose="02040503050406030204" pitchFamily="18" charset="0"/>
                        <a:ea typeface="Helvetica Neue Thin" panose="020B0403020202020204" pitchFamily="34" charset="0"/>
                      </a:rPr>
                      <m:t>𝑇</m:t>
                    </m:r>
                  </m:oMath>
                </a14:m>
                <a:r>
                  <a:rPr lang="en-US" dirty="0">
                    <a:latin typeface="Helvetica Neue Thin" panose="020B0403020202020204" pitchFamily="34" charset="0"/>
                    <a:ea typeface="Helvetica Neue Thin" panose="020B0403020202020204" pitchFamily="34" charset="0"/>
                  </a:rPr>
                  <a:t>) and absorbance (</a:t>
                </a:r>
                <a14:m>
                  <m:oMath xmlns:m="http://schemas.openxmlformats.org/officeDocument/2006/math">
                    <m:r>
                      <a:rPr lang="en-CA" b="0" i="1" smtClean="0">
                        <a:latin typeface="Cambria Math" panose="02040503050406030204" pitchFamily="18" charset="0"/>
                        <a:ea typeface="Helvetica Neue Thin" panose="020B0403020202020204" pitchFamily="34" charset="0"/>
                      </a:rPr>
                      <m:t>𝐴</m:t>
                    </m:r>
                  </m:oMath>
                </a14:m>
                <a:r>
                  <a:rPr lang="en-US" dirty="0">
                    <a:latin typeface="Helvetica Neue Thin" panose="020B0403020202020204" pitchFamily="34" charset="0"/>
                    <a:ea typeface="Helvetica Neue Thin" panose="020B0403020202020204" pitchFamily="34" charset="0"/>
                  </a:rPr>
                  <a:t>) spectrums for CO</a:t>
                </a:r>
                <a:r>
                  <a:rPr lang="en-US" baseline="-25000" dirty="0">
                    <a:latin typeface="Helvetica Neue Thin" panose="020B0403020202020204" pitchFamily="34" charset="0"/>
                    <a:ea typeface="Helvetica Neue Thin" panose="020B0403020202020204" pitchFamily="34" charset="0"/>
                  </a:rPr>
                  <a:t>2</a:t>
                </a:r>
                <a:r>
                  <a:rPr lang="en-US" dirty="0">
                    <a:latin typeface="Helvetica Neue Thin" panose="020B0403020202020204" pitchFamily="34" charset="0"/>
                    <a:ea typeface="Helvetica Neue Thin" panose="020B0403020202020204" pitchFamily="34" charset="0"/>
                  </a:rPr>
                  <a:t> and air with the Beer-Lambert Law:</a:t>
                </a:r>
              </a:p>
              <a:p>
                <a:pPr marL="0" indent="0">
                  <a:buNone/>
                </a:pPr>
                <a:r>
                  <a:rPr lang="en-US" dirty="0">
                    <a:latin typeface="Helvetica Neue Thin" panose="020B0403020202020204" pitchFamily="34" charset="0"/>
                    <a:ea typeface="Helvetica Neue Thin" panose="020B0403020202020204" pitchFamily="34" charset="0"/>
                  </a:rPr>
                  <a:t>	Transmission: </a:t>
                </a:r>
                <a14:m>
                  <m:oMath xmlns:m="http://schemas.openxmlformats.org/officeDocument/2006/math">
                    <m:r>
                      <a:rPr lang="en-CA" b="0" i="1" smtClean="0">
                        <a:latin typeface="Cambria Math" panose="02040503050406030204" pitchFamily="18" charset="0"/>
                        <a:ea typeface="Helvetica Neue Thin" panose="020B0403020202020204" pitchFamily="34" charset="0"/>
                      </a:rPr>
                      <m:t>𝑇</m:t>
                    </m:r>
                    <m:r>
                      <a:rPr lang="en-CA" b="0" i="1" smtClean="0">
                        <a:latin typeface="Cambria Math" panose="02040503050406030204" pitchFamily="18" charset="0"/>
                        <a:ea typeface="Helvetica Neue Thin" panose="020B0403020202020204" pitchFamily="34" charset="0"/>
                      </a:rPr>
                      <m:t>=</m:t>
                    </m:r>
                    <m:f>
                      <m:fPr>
                        <m:ctrlPr>
                          <a:rPr lang="en-CA" b="0" i="1" smtClean="0">
                            <a:latin typeface="Cambria Math" panose="02040503050406030204" pitchFamily="18" charset="0"/>
                            <a:ea typeface="Helvetica Neue Thin" panose="020B0403020202020204" pitchFamily="34" charset="0"/>
                          </a:rPr>
                        </m:ctrlPr>
                      </m:fPr>
                      <m:num>
                        <m:r>
                          <a:rPr lang="en-CA" b="0" i="1" smtClean="0">
                            <a:latin typeface="Cambria Math" panose="02040503050406030204" pitchFamily="18" charset="0"/>
                            <a:ea typeface="Helvetica Neue Thin" panose="020B0403020202020204" pitchFamily="34" charset="0"/>
                          </a:rPr>
                          <m:t>𝐼</m:t>
                        </m:r>
                      </m:num>
                      <m:den>
                        <m:sSub>
                          <m:sSubPr>
                            <m:ctrlPr>
                              <a:rPr lang="en-CA" b="0" i="1" smtClean="0">
                                <a:latin typeface="Cambria Math" panose="02040503050406030204" pitchFamily="18" charset="0"/>
                                <a:ea typeface="Helvetica Neue Thin" panose="020B0403020202020204" pitchFamily="34" charset="0"/>
                              </a:rPr>
                            </m:ctrlPr>
                          </m:sSubPr>
                          <m:e>
                            <m:r>
                              <a:rPr lang="en-CA" b="0" i="1" smtClean="0">
                                <a:latin typeface="Cambria Math" panose="02040503050406030204" pitchFamily="18" charset="0"/>
                                <a:ea typeface="Helvetica Neue Thin" panose="020B0403020202020204" pitchFamily="34" charset="0"/>
                              </a:rPr>
                              <m:t>𝐼</m:t>
                            </m:r>
                          </m:e>
                          <m:sub>
                            <m:r>
                              <a:rPr lang="en-CA" b="0" i="1" smtClean="0">
                                <a:latin typeface="Cambria Math" panose="02040503050406030204" pitchFamily="18" charset="0"/>
                                <a:ea typeface="Helvetica Neue Thin" panose="020B0403020202020204" pitchFamily="34" charset="0"/>
                              </a:rPr>
                              <m:t>0</m:t>
                            </m:r>
                          </m:sub>
                        </m:sSub>
                      </m:den>
                    </m:f>
                  </m:oMath>
                </a14:m>
                <a:endParaRPr lang="en-US" dirty="0">
                  <a:latin typeface="Helvetica Neue Thin" panose="020B0403020202020204" pitchFamily="34" charset="0"/>
                  <a:ea typeface="Helvetica Neue Thin" panose="020B0403020202020204" pitchFamily="34" charset="0"/>
                </a:endParaRPr>
              </a:p>
              <a:p>
                <a:pPr marL="0" indent="0">
                  <a:buNone/>
                </a:pPr>
                <a:r>
                  <a:rPr lang="en-US" dirty="0">
                    <a:latin typeface="Helvetica Neue Thin" panose="020B0403020202020204" pitchFamily="34" charset="0"/>
                    <a:ea typeface="Helvetica Neue Thin" panose="020B0403020202020204" pitchFamily="34" charset="0"/>
                  </a:rPr>
                  <a:t>	Absorbance:  </a:t>
                </a:r>
                <a14:m>
                  <m:oMath xmlns:m="http://schemas.openxmlformats.org/officeDocument/2006/math">
                    <m:r>
                      <a:rPr lang="en-CA" b="0" i="1" smtClean="0">
                        <a:latin typeface="Cambria Math" panose="02040503050406030204" pitchFamily="18" charset="0"/>
                        <a:ea typeface="Helvetica Neue Thin" panose="020B0403020202020204" pitchFamily="34" charset="0"/>
                      </a:rPr>
                      <m:t>𝐴</m:t>
                    </m:r>
                    <m:r>
                      <a:rPr lang="en-CA" b="0" i="1" smtClean="0">
                        <a:latin typeface="Cambria Math" panose="02040503050406030204" pitchFamily="18" charset="0"/>
                        <a:ea typeface="Helvetica Neue Thin" panose="020B0403020202020204" pitchFamily="34" charset="0"/>
                      </a:rPr>
                      <m:t>=−</m:t>
                    </m:r>
                    <m:func>
                      <m:funcPr>
                        <m:ctrlPr>
                          <a:rPr lang="en-CA" b="0" i="1" smtClean="0">
                            <a:latin typeface="Cambria Math" panose="02040503050406030204" pitchFamily="18" charset="0"/>
                            <a:ea typeface="Helvetica Neue Thin" panose="020B0403020202020204" pitchFamily="34" charset="0"/>
                          </a:rPr>
                        </m:ctrlPr>
                      </m:funcPr>
                      <m:fName>
                        <m:r>
                          <m:rPr>
                            <m:sty m:val="p"/>
                          </m:rPr>
                          <a:rPr lang="en-CA" b="0" i="0" smtClean="0">
                            <a:latin typeface="Cambria Math" panose="02040503050406030204" pitchFamily="18" charset="0"/>
                            <a:ea typeface="Helvetica Neue Thin" panose="020B0403020202020204" pitchFamily="34" charset="0"/>
                          </a:rPr>
                          <m:t>log</m:t>
                        </m:r>
                      </m:fName>
                      <m:e>
                        <m:r>
                          <a:rPr lang="en-CA" b="0" i="1" smtClean="0">
                            <a:latin typeface="Cambria Math" panose="02040503050406030204" pitchFamily="18" charset="0"/>
                            <a:ea typeface="Helvetica Neue Thin" panose="020B0403020202020204" pitchFamily="34" charset="0"/>
                          </a:rPr>
                          <m:t>𝑇</m:t>
                        </m:r>
                      </m:e>
                    </m:func>
                  </m:oMath>
                </a14:m>
                <a:endParaRPr lang="en-US" dirty="0">
                  <a:latin typeface="Helvetica Neue Thin" panose="020B0403020202020204" pitchFamily="34" charset="0"/>
                  <a:ea typeface="Helvetica Neue Thin" panose="020B0403020202020204" pitchFamily="34" charset="0"/>
                </a:endParaRPr>
              </a:p>
              <a:p>
                <a:pPr marL="0" indent="0">
                  <a:buNone/>
                </a:pPr>
                <a:r>
                  <a:rPr lang="en-US" dirty="0">
                    <a:latin typeface="Helvetica Neue Thin" panose="020B0403020202020204" pitchFamily="34" charset="0"/>
                    <a:ea typeface="Helvetica Neue Thin" panose="020B0403020202020204" pitchFamily="34" charset="0"/>
                  </a:rPr>
                  <a:t>4. Use absorbance spectrums to identify fraction of CO</a:t>
                </a:r>
                <a:r>
                  <a:rPr lang="en-US" baseline="-25000" dirty="0">
                    <a:latin typeface="Helvetica Neue Thin" panose="020B0403020202020204" pitchFamily="34" charset="0"/>
                    <a:ea typeface="Helvetica Neue Thin" panose="020B0403020202020204" pitchFamily="34" charset="0"/>
                  </a:rPr>
                  <a:t>2</a:t>
                </a:r>
                <a:r>
                  <a:rPr lang="en-US" dirty="0">
                    <a:latin typeface="Helvetica Neue Thin" panose="020B0403020202020204" pitchFamily="34" charset="0"/>
                    <a:ea typeface="Helvetica Neue Thin" panose="020B0403020202020204" pitchFamily="34" charset="0"/>
                  </a:rPr>
                  <a:t> in air. </a:t>
                </a:r>
              </a:p>
              <a:p>
                <a:pPr marL="0" indent="0">
                  <a:buNone/>
                </a:pPr>
                <a:endParaRPr lang="en-US" dirty="0">
                  <a:latin typeface="Helvetica Neue Thin" panose="020B0403020202020204" pitchFamily="34" charset="0"/>
                  <a:ea typeface="Helvetica Neue Thin" panose="020B0403020202020204" pitchFamily="34" charset="0"/>
                </a:endParaRPr>
              </a:p>
            </p:txBody>
          </p:sp>
        </mc:Choice>
        <mc:Fallback>
          <p:sp>
            <p:nvSpPr>
              <p:cNvPr id="3" name="Content Placeholder 2">
                <a:extLst>
                  <a:ext uri="{FF2B5EF4-FFF2-40B4-BE49-F238E27FC236}">
                    <a16:creationId xmlns:a16="http://schemas.microsoft.com/office/drawing/2014/main" id="{51C39D8F-F410-E94C-8F05-0E1659FF8B43}"/>
                  </a:ext>
                </a:extLst>
              </p:cNvPr>
              <p:cNvSpPr>
                <a:spLocks noGrp="1" noRot="1" noChangeAspect="1" noMove="1" noResize="1" noEditPoints="1" noAdjustHandles="1" noChangeArrowheads="1" noChangeShapeType="1" noTextEdit="1"/>
              </p:cNvSpPr>
              <p:nvPr>
                <p:ph idx="1"/>
              </p:nvPr>
            </p:nvSpPr>
            <p:spPr>
              <a:blipFill>
                <a:blip r:embed="rId2"/>
                <a:stretch>
                  <a:fillRect l="-964" t="-877"/>
                </a:stretch>
              </a:blipFill>
            </p:spPr>
            <p:txBody>
              <a:bodyPr/>
              <a:lstStyle/>
              <a:p>
                <a:r>
                  <a:rPr lang="en-US">
                    <a:noFill/>
                  </a:rPr>
                  <a:t> </a:t>
                </a:r>
              </a:p>
            </p:txBody>
          </p:sp>
        </mc:Fallback>
      </mc:AlternateContent>
    </p:spTree>
    <p:extLst>
      <p:ext uri="{BB962C8B-B14F-4D97-AF65-F5344CB8AC3E}">
        <p14:creationId xmlns:p14="http://schemas.microsoft.com/office/powerpoint/2010/main" val="31976203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45AE3-6B21-8A40-BDDD-655916FEBCBE}"/>
              </a:ext>
            </a:extLst>
          </p:cNvPr>
          <p:cNvSpPr>
            <a:spLocks noGrp="1"/>
          </p:cNvSpPr>
          <p:nvPr>
            <p:ph type="title"/>
          </p:nvPr>
        </p:nvSpPr>
        <p:spPr/>
        <p:txBody>
          <a:bodyPr/>
          <a:lstStyle/>
          <a:p>
            <a:r>
              <a:rPr lang="en-US" dirty="0">
                <a:latin typeface="Helvetica Neue Thin" panose="020B0403020202020204" pitchFamily="34" charset="0"/>
                <a:ea typeface="Helvetica Neue Thin" panose="020B0403020202020204" pitchFamily="34" charset="0"/>
              </a:rPr>
              <a:t>Results: Mertz Correction</a:t>
            </a:r>
          </a:p>
        </p:txBody>
      </p:sp>
      <p:sp>
        <p:nvSpPr>
          <p:cNvPr id="6" name="Content Placeholder 5">
            <a:extLst>
              <a:ext uri="{FF2B5EF4-FFF2-40B4-BE49-F238E27FC236}">
                <a16:creationId xmlns:a16="http://schemas.microsoft.com/office/drawing/2014/main" id="{AA209EB2-06CF-9542-8BAA-C098ED32EF57}"/>
              </a:ext>
            </a:extLst>
          </p:cNvPr>
          <p:cNvSpPr txBox="1">
            <a:spLocks/>
          </p:cNvSpPr>
          <p:nvPr/>
        </p:nvSpPr>
        <p:spPr>
          <a:xfrm>
            <a:off x="2194561" y="23578457"/>
            <a:ext cx="39502082" cy="6400800"/>
          </a:xfrm>
          <a:prstGeom prst="rect">
            <a:avLst/>
          </a:prstGeom>
        </p:spPr>
        <p:txBody>
          <a:bodyPr vert="horz" lIns="376108" tIns="188056" rIns="376108" bIns="188056" rtlCol="0">
            <a:normAutofit lnSpcReduction="10000"/>
          </a:bodyPr>
          <a:lstStyle>
            <a:defPPr>
              <a:defRPr kern="1200" smtId="4294967295"/>
            </a:defPPr>
            <a:lvl1pPr marL="1057804" indent="-1057804" algn="l" defTabSz="2820815" rtl="0" eaLnBrk="1" latinLnBrk="0" hangingPunct="1">
              <a:spcBef>
                <a:spcPct val="20000"/>
              </a:spcBef>
              <a:buFont typeface="Arial" pitchFamily="34" charset="0"/>
              <a:buChar char="•"/>
              <a:defRPr sz="9900" kern="1200">
                <a:solidFill>
                  <a:schemeClr val="tx1"/>
                </a:solidFill>
                <a:latin typeface="+mn-lt"/>
                <a:ea typeface="+mn-ea"/>
                <a:cs typeface="+mn-cs"/>
              </a:defRPr>
            </a:lvl1pPr>
            <a:lvl2pPr marL="2291913" indent="-881506" algn="l" defTabSz="2820815" rtl="0" eaLnBrk="1" latinLnBrk="0" hangingPunct="1">
              <a:spcBef>
                <a:spcPct val="20000"/>
              </a:spcBef>
              <a:buFont typeface="Arial" pitchFamily="34" charset="0"/>
              <a:buChar char="–"/>
              <a:defRPr sz="8625" kern="1200">
                <a:solidFill>
                  <a:schemeClr val="tx1"/>
                </a:solidFill>
                <a:latin typeface="+mn-lt"/>
                <a:ea typeface="+mn-ea"/>
                <a:cs typeface="+mn-cs"/>
              </a:defRPr>
            </a:lvl2pPr>
            <a:lvl3pPr marL="3526019" indent="-705204" algn="l" defTabSz="2820815" rtl="0" eaLnBrk="1" latinLnBrk="0" hangingPunct="1">
              <a:spcBef>
                <a:spcPct val="20000"/>
              </a:spcBef>
              <a:buFont typeface="Arial" pitchFamily="34" charset="0"/>
              <a:buChar char="•"/>
              <a:defRPr sz="7425" kern="1200">
                <a:solidFill>
                  <a:schemeClr val="tx1"/>
                </a:solidFill>
                <a:latin typeface="+mn-lt"/>
                <a:ea typeface="+mn-ea"/>
                <a:cs typeface="+mn-cs"/>
              </a:defRPr>
            </a:lvl3pPr>
            <a:lvl4pPr marL="4936426"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4pPr>
            <a:lvl5pPr marL="6346833"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5pPr>
            <a:lvl6pPr marL="7757241"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6pPr>
            <a:lvl7pPr marL="9167648"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7pPr>
            <a:lvl8pPr marL="10578056"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8pPr>
            <a:lvl9pPr marL="11988463"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9pPr>
          </a:lstStyle>
          <a:p>
            <a:pPr marL="0" indent="0">
              <a:buFont typeface="Arial" pitchFamily="34" charset="0"/>
              <a:buNone/>
            </a:pPr>
            <a:r>
              <a:rPr lang="en-CA" dirty="0">
                <a:latin typeface="Helvetica Neue Thin" panose="020B0403020202020204" pitchFamily="34" charset="0"/>
                <a:ea typeface="Helvetica Neue Thin" panose="020B0403020202020204" pitchFamily="34" charset="0"/>
              </a:rPr>
              <a:t>Comparison of spectra with and without Mertz correction. The Mertz correction method modulates the spectra with a triangular signal, to smooth out ringing with taking the Fourier transform of the interferogram. The spectrum with the Mertz correction is smoother and less noisy.   </a:t>
            </a:r>
            <a:endParaRPr lang="en-US" dirty="0">
              <a:latin typeface="Helvetica Neue Thin" panose="020B0403020202020204" pitchFamily="34" charset="0"/>
              <a:ea typeface="Helvetica Neue Thin" panose="020B0403020202020204" pitchFamily="34" charset="0"/>
            </a:endParaRPr>
          </a:p>
        </p:txBody>
      </p:sp>
      <p:pic>
        <p:nvPicPr>
          <p:cNvPr id="9" name="Picture 8">
            <a:extLst>
              <a:ext uri="{FF2B5EF4-FFF2-40B4-BE49-F238E27FC236}">
                <a16:creationId xmlns:a16="http://schemas.microsoft.com/office/drawing/2014/main" id="{AF904BEC-488F-624C-B77A-C83F9DE2861D}"/>
              </a:ext>
            </a:extLst>
          </p:cNvPr>
          <p:cNvPicPr>
            <a:picLocks noChangeAspect="1"/>
          </p:cNvPicPr>
          <p:nvPr/>
        </p:nvPicPr>
        <p:blipFill rotWithShape="1">
          <a:blip r:embed="rId2"/>
          <a:srcRect t="5573"/>
          <a:stretch/>
        </p:blipFill>
        <p:spPr>
          <a:xfrm>
            <a:off x="3152454" y="7131234"/>
            <a:ext cx="37586292" cy="14481629"/>
          </a:xfrm>
          <a:prstGeom prst="rect">
            <a:avLst/>
          </a:prstGeom>
        </p:spPr>
      </p:pic>
    </p:spTree>
    <p:extLst>
      <p:ext uri="{BB962C8B-B14F-4D97-AF65-F5344CB8AC3E}">
        <p14:creationId xmlns:p14="http://schemas.microsoft.com/office/powerpoint/2010/main" val="317180660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692C-E2DA-2E4C-9113-7F7DDC4A97E3}"/>
              </a:ext>
            </a:extLst>
          </p:cNvPr>
          <p:cNvSpPr>
            <a:spLocks noGrp="1"/>
          </p:cNvSpPr>
          <p:nvPr>
            <p:ph type="title"/>
          </p:nvPr>
        </p:nvSpPr>
        <p:spPr/>
        <p:txBody>
          <a:bodyPr/>
          <a:lstStyle/>
          <a:p>
            <a:r>
              <a:rPr lang="en-US" dirty="0">
                <a:latin typeface="Helvetica Neue Thin" panose="020B0403020202020204" pitchFamily="34" charset="0"/>
                <a:ea typeface="Helvetica Neue Thin" panose="020B0403020202020204" pitchFamily="34" charset="0"/>
              </a:rPr>
              <a:t>Results: Spectrums of CO</a:t>
            </a:r>
            <a:r>
              <a:rPr lang="en-US" baseline="-25000" dirty="0">
                <a:latin typeface="Helvetica Neue Thin" panose="020B0403020202020204" pitchFamily="34" charset="0"/>
                <a:ea typeface="Helvetica Neue Thin" panose="020B0403020202020204" pitchFamily="34" charset="0"/>
              </a:rPr>
              <a:t>2</a:t>
            </a:r>
          </a:p>
        </p:txBody>
      </p:sp>
      <p:pic>
        <p:nvPicPr>
          <p:cNvPr id="4" name="Picture 3">
            <a:extLst>
              <a:ext uri="{FF2B5EF4-FFF2-40B4-BE49-F238E27FC236}">
                <a16:creationId xmlns:a16="http://schemas.microsoft.com/office/drawing/2014/main" id="{0B554559-48CB-8945-A0B6-FA6318507122}"/>
              </a:ext>
            </a:extLst>
          </p:cNvPr>
          <p:cNvPicPr>
            <a:picLocks noChangeAspect="1"/>
          </p:cNvPicPr>
          <p:nvPr/>
        </p:nvPicPr>
        <p:blipFill>
          <a:blip r:embed="rId2"/>
          <a:stretch>
            <a:fillRect/>
          </a:stretch>
        </p:blipFill>
        <p:spPr>
          <a:xfrm>
            <a:off x="7466446" y="6804663"/>
            <a:ext cx="28958308" cy="11376478"/>
          </a:xfrm>
          <a:prstGeom prst="rect">
            <a:avLst/>
          </a:prstGeom>
        </p:spPr>
      </p:pic>
      <p:pic>
        <p:nvPicPr>
          <p:cNvPr id="5" name="Picture 4">
            <a:extLst>
              <a:ext uri="{FF2B5EF4-FFF2-40B4-BE49-F238E27FC236}">
                <a16:creationId xmlns:a16="http://schemas.microsoft.com/office/drawing/2014/main" id="{1186C290-8262-0042-9BAA-22B122E40B9D}"/>
              </a:ext>
            </a:extLst>
          </p:cNvPr>
          <p:cNvPicPr>
            <a:picLocks noChangeAspect="1"/>
          </p:cNvPicPr>
          <p:nvPr/>
        </p:nvPicPr>
        <p:blipFill>
          <a:blip r:embed="rId3"/>
          <a:stretch>
            <a:fillRect/>
          </a:stretch>
        </p:blipFill>
        <p:spPr>
          <a:xfrm>
            <a:off x="7314355" y="19772538"/>
            <a:ext cx="29262489" cy="11376477"/>
          </a:xfrm>
          <a:prstGeom prst="rect">
            <a:avLst/>
          </a:prstGeom>
        </p:spPr>
      </p:pic>
    </p:spTree>
    <p:extLst>
      <p:ext uri="{BB962C8B-B14F-4D97-AF65-F5344CB8AC3E}">
        <p14:creationId xmlns:p14="http://schemas.microsoft.com/office/powerpoint/2010/main" val="2559932252"/>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inquisitalanchor|09-2018"/>
</p:tagLst>
</file>

<file path=ppt/theme/theme1.xml><?xml version="1.0" encoding="utf-8"?>
<a:theme xmlns:a="http://schemas.openxmlformats.org/drawingml/2006/main" name="Office Theme">
  <a:themeElements>
    <a:clrScheme name="Verve">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3636</TotalTime>
  <Words>608</Words>
  <Application>Microsoft Macintosh PowerPoint</Application>
  <PresentationFormat>Custom</PresentationFormat>
  <Paragraphs>68</Paragraphs>
  <Slides>13</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Helvetica Neue Thin</vt:lpstr>
      <vt:lpstr>Open Sans</vt:lpstr>
      <vt:lpstr>Franklin Gothic Medium</vt:lpstr>
      <vt:lpstr>Cambria Math</vt:lpstr>
      <vt:lpstr>Calibri</vt:lpstr>
      <vt:lpstr>Arial</vt:lpstr>
      <vt:lpstr>Nunito Black</vt:lpstr>
      <vt:lpstr>Nunito</vt:lpstr>
      <vt:lpstr>Office Theme</vt:lpstr>
      <vt:lpstr>PowerPoint Presentation</vt:lpstr>
      <vt:lpstr>Fourier Transform Infrared Spectroscopy of CO2 and Air</vt:lpstr>
      <vt:lpstr>Objectives</vt:lpstr>
      <vt:lpstr>Theory</vt:lpstr>
      <vt:lpstr>General Setup</vt:lpstr>
      <vt:lpstr>Method: Data Collection</vt:lpstr>
      <vt:lpstr>Method: Data Analysis</vt:lpstr>
      <vt:lpstr>Results: Mertz Correction</vt:lpstr>
      <vt:lpstr>Results: Spectrums of CO2</vt:lpstr>
      <vt:lpstr>Results: Spectrums of Air</vt:lpstr>
      <vt:lpstr>Results: Summary</vt:lpstr>
      <vt:lpstr>Conclusions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poster example</dc:title>
  <dc:subject>Free Poster Presentation Example</dc:subject>
  <dc:creator>Graphicsland/MakeSigns.com</dc:creator>
  <cp:keywords>scientific, research, template, custom, poster, presentation, symposium, printing, powerpoint, create, design, example, sample, download</cp:keywords>
  <dc:description>Download our scientific poster templates at no cost to you and get one step closer to making a great research poster.</dc:description>
  <cp:lastModifiedBy>Esther Lin</cp:lastModifiedBy>
  <cp:revision>60</cp:revision>
  <cp:lastPrinted>2013-03-27T18:07:17Z</cp:lastPrinted>
  <dcterms:modified xsi:type="dcterms:W3CDTF">2020-01-28T22:24:42Z</dcterms:modified>
  <cp:category>templates for scientific poster</cp:category>
</cp:coreProperties>
</file>